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handoutMasterIdLst>
    <p:handoutMasterId r:id="rId17"/>
  </p:handoutMasterIdLst>
  <p:sldIdLst>
    <p:sldId id="352" r:id="rId5"/>
    <p:sldId id="335" r:id="rId6"/>
    <p:sldId id="354" r:id="rId7"/>
    <p:sldId id="356" r:id="rId8"/>
    <p:sldId id="357" r:id="rId9"/>
    <p:sldId id="337" r:id="rId10"/>
    <p:sldId id="358" r:id="rId11"/>
    <p:sldId id="351" r:id="rId12"/>
    <p:sldId id="338" r:id="rId13"/>
    <p:sldId id="340" r:id="rId14"/>
    <p:sldId id="341" r:id="rId15"/>
    <p:sldId id="342" r:id="rId16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8533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D5FABC1-E456-4404-AA08-23CD6E565D6B}" v="1" dt="2025-09-09T22:38:34.85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428" autoAdjust="0"/>
    <p:restoredTop sz="94660"/>
  </p:normalViewPr>
  <p:slideViewPr>
    <p:cSldViewPr snapToGrid="0">
      <p:cViewPr varScale="1">
        <p:scale>
          <a:sx n="82" d="100"/>
          <a:sy n="82" d="100"/>
        </p:scale>
        <p:origin x="47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30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9E9970-A064-4942-B1F5-DBC88B35950C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0AB58F-52CD-42F3-B207-98DC71DFCB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561279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B23D56-188D-4497-9DAF-525F5B822E69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A3ECA-E53A-41AD-B997-BCA579C387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44379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B23D56-188D-4497-9DAF-525F5B822E69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A3ECA-E53A-41AD-B997-BCA579C387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50158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B23D56-188D-4497-9DAF-525F5B822E69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A3ECA-E53A-41AD-B997-BCA579C387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03620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B23D56-188D-4497-9DAF-525F5B822E69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A3ECA-E53A-41AD-B997-BCA579C387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30215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B23D56-188D-4497-9DAF-525F5B822E69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A3ECA-E53A-41AD-B997-BCA579C387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82842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B23D56-188D-4497-9DAF-525F5B822E69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A3ECA-E53A-41AD-B997-BCA579C387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40632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B23D56-188D-4497-9DAF-525F5B822E69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A3ECA-E53A-41AD-B997-BCA579C387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72415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B23D56-188D-4497-9DAF-525F5B822E69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A3ECA-E53A-41AD-B997-BCA579C387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56881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B23D56-188D-4497-9DAF-525F5B822E69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A3ECA-E53A-41AD-B997-BCA579C387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47172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B23D56-188D-4497-9DAF-525F5B822E69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A3ECA-E53A-41AD-B997-BCA579C387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16173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B23D56-188D-4497-9DAF-525F5B822E69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A3ECA-E53A-41AD-B997-BCA579C3872F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9005593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B23D56-188D-4497-9DAF-525F5B822E69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A3ECA-E53A-41AD-B997-BCA579C387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756051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B23D56-188D-4497-9DAF-525F5B822E69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A3ECA-E53A-41AD-B997-BCA579C3872F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3748264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B23D56-188D-4497-9DAF-525F5B822E69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A3ECA-E53A-41AD-B997-BCA579C387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349724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B23D56-188D-4497-9DAF-525F5B822E69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A3ECA-E53A-41AD-B997-BCA579C387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19217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B23D56-188D-4497-9DAF-525F5B822E69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A3ECA-E53A-41AD-B997-BCA579C387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16891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B23D56-188D-4497-9DAF-525F5B822E69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0D7A3ECA-E53A-41AD-B997-BCA579C387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91257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3B6F95-A9B7-F598-C001-8DE56E2CCC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">
            <a:extLst>
              <a:ext uri="{FF2B5EF4-FFF2-40B4-BE49-F238E27FC236}">
                <a16:creationId xmlns:a16="http://schemas.microsoft.com/office/drawing/2014/main" id="{F77C70F6-FACA-6E5A-D2B7-D772208D2D35}"/>
              </a:ext>
            </a:extLst>
          </p:cNvPr>
          <p:cNvSpPr txBox="1">
            <a:spLocks noGrp="1" noChangeArrowheads="1"/>
          </p:cNvSpPr>
          <p:nvPr>
            <p:ph type="title"/>
          </p:nvPr>
        </p:nvSpPr>
        <p:spPr bwMode="auto">
          <a:xfrm>
            <a:off x="377730" y="235469"/>
            <a:ext cx="10515600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en-US" sz="4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St Mary’s Church of England </a:t>
            </a:r>
            <a:br>
              <a:rPr lang="en-US" altLang="en-US" sz="4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altLang="en-US" sz="4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Primary School</a:t>
            </a:r>
            <a:br>
              <a:rPr lang="en-US" altLang="en-US" sz="60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en-US" altLang="en-US" sz="60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altLang="en-US" sz="4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Meet the Year 1 Team</a:t>
            </a:r>
            <a:br>
              <a:rPr lang="en-US" altLang="en-US" sz="4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altLang="en-US" sz="4800" b="1" dirty="0">
                <a:solidFill>
                  <a:srgbClr val="92D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Autumn 2025</a:t>
            </a:r>
            <a:endParaRPr lang="en-US" altLang="en-US" sz="6000" b="1" dirty="0">
              <a:solidFill>
                <a:srgbClr val="92D05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899E024-FF9B-A2DD-02B6-10BB1ED3B900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8238" y="4635575"/>
            <a:ext cx="1458127" cy="1617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66699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24011" y="0"/>
            <a:ext cx="7766936" cy="1646302"/>
          </a:xfrm>
        </p:spPr>
        <p:txBody>
          <a:bodyPr/>
          <a:lstStyle/>
          <a:p>
            <a:r>
              <a:rPr lang="en-GB" dirty="0"/>
              <a:t>Meet the teacher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83948" y="4475550"/>
            <a:ext cx="2850659" cy="1017037"/>
          </a:xfrm>
        </p:spPr>
        <p:txBody>
          <a:bodyPr>
            <a:normAutofit lnSpcReduction="10000"/>
          </a:bodyPr>
          <a:lstStyle/>
          <a:p>
            <a:endParaRPr lang="en-GB" dirty="0"/>
          </a:p>
          <a:p>
            <a:r>
              <a:rPr lang="en-GB" dirty="0"/>
              <a:t>Year Lead – Miss Brindley– Cherry class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E32BFCD-D36F-AC1B-195D-D9CF0E5DB3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23839" y="3018789"/>
            <a:ext cx="1667108" cy="1257475"/>
          </a:xfrm>
          <a:prstGeom prst="rect">
            <a:avLst/>
          </a:prstGeom>
        </p:spPr>
      </p:pic>
      <p:sp>
        <p:nvSpPr>
          <p:cNvPr id="6" name="Subtitle 2">
            <a:extLst>
              <a:ext uri="{FF2B5EF4-FFF2-40B4-BE49-F238E27FC236}">
                <a16:creationId xmlns:a16="http://schemas.microsoft.com/office/drawing/2014/main" id="{C08D2941-572D-4992-2BEE-D6EA817644FA}"/>
              </a:ext>
            </a:extLst>
          </p:cNvPr>
          <p:cNvSpPr txBox="1">
            <a:spLocks/>
          </p:cNvSpPr>
          <p:nvPr/>
        </p:nvSpPr>
        <p:spPr>
          <a:xfrm>
            <a:off x="7132063" y="4519359"/>
            <a:ext cx="2850659" cy="1176045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77500" lnSpcReduction="20000"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Mrs Akhtar (Monday)</a:t>
            </a:r>
          </a:p>
          <a:p>
            <a:pPr algn="ctr"/>
            <a:r>
              <a:rPr lang="en-GB" dirty="0"/>
              <a:t>Miss Jenkins </a:t>
            </a:r>
          </a:p>
          <a:p>
            <a:pPr algn="ctr"/>
            <a:r>
              <a:rPr lang="en-GB" dirty="0"/>
              <a:t>(Tuesday - Friday) </a:t>
            </a:r>
          </a:p>
          <a:p>
            <a:pPr algn="ctr"/>
            <a:r>
              <a:rPr lang="en-GB" dirty="0"/>
              <a:t> Damson Class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D38ADD6-D5AB-E775-1196-6251DA0871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23838" y="1780366"/>
            <a:ext cx="1667108" cy="1238423"/>
          </a:xfrm>
          <a:prstGeom prst="rect">
            <a:avLst/>
          </a:prstGeom>
        </p:spPr>
      </p:pic>
      <p:sp>
        <p:nvSpPr>
          <p:cNvPr id="9" name="Subtitle 2">
            <a:extLst>
              <a:ext uri="{FF2B5EF4-FFF2-40B4-BE49-F238E27FC236}">
                <a16:creationId xmlns:a16="http://schemas.microsoft.com/office/drawing/2014/main" id="{8AF097CE-5D0D-BE49-737A-CFAB81B82050}"/>
              </a:ext>
            </a:extLst>
          </p:cNvPr>
          <p:cNvSpPr txBox="1">
            <a:spLocks/>
          </p:cNvSpPr>
          <p:nvPr/>
        </p:nvSpPr>
        <p:spPr>
          <a:xfrm>
            <a:off x="3958005" y="4705970"/>
            <a:ext cx="2850659" cy="117604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Mrs Crawford</a:t>
            </a:r>
          </a:p>
          <a:p>
            <a:pPr algn="ctr"/>
            <a:r>
              <a:rPr lang="en-GB" dirty="0"/>
              <a:t> Apple Class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FFFE130-601F-E4B4-9F4B-EAE3CBD1DC5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68162" y="2382857"/>
            <a:ext cx="2183861" cy="1677845"/>
          </a:xfrm>
          <a:prstGeom prst="rect">
            <a:avLst/>
          </a:prstGeom>
        </p:spPr>
      </p:pic>
      <p:pic>
        <p:nvPicPr>
          <p:cNvPr id="4" name="Picture 3" descr="A person smiling in front of a brick wall&#10;&#10;AI-generated content may be incorrect.">
            <a:extLst>
              <a:ext uri="{FF2B5EF4-FFF2-40B4-BE49-F238E27FC236}">
                <a16:creationId xmlns:a16="http://schemas.microsoft.com/office/drawing/2014/main" id="{98FEC20C-2824-DFA3-D059-30372A786D6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6800" y="2386648"/>
            <a:ext cx="2103120" cy="1678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22925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10840A-2EB0-130A-F31F-41420181B4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AF0D70-1BE5-157C-9F1B-34E940B9187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24011" y="0"/>
            <a:ext cx="7766936" cy="1646302"/>
          </a:xfrm>
        </p:spPr>
        <p:txBody>
          <a:bodyPr/>
          <a:lstStyle/>
          <a:p>
            <a:pPr algn="ctr"/>
            <a:r>
              <a:rPr lang="en-GB" dirty="0"/>
              <a:t>Adults working in Apple Class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C9798258-92E0-788D-17BA-4FD5322FE93C}"/>
              </a:ext>
            </a:extLst>
          </p:cNvPr>
          <p:cNvGrpSpPr/>
          <p:nvPr/>
        </p:nvGrpSpPr>
        <p:grpSpPr>
          <a:xfrm>
            <a:off x="198681" y="2253491"/>
            <a:ext cx="2850659" cy="2853890"/>
            <a:chOff x="783946" y="2253491"/>
            <a:chExt cx="2850659" cy="2853890"/>
          </a:xfrm>
        </p:grpSpPr>
        <p:sp>
          <p:nvSpPr>
            <p:cNvPr id="9" name="Subtitle 2">
              <a:extLst>
                <a:ext uri="{FF2B5EF4-FFF2-40B4-BE49-F238E27FC236}">
                  <a16:creationId xmlns:a16="http://schemas.microsoft.com/office/drawing/2014/main" id="{FED735A2-20A0-B062-654C-E63B174A2298}"/>
                </a:ext>
              </a:extLst>
            </p:cNvPr>
            <p:cNvSpPr txBox="1">
              <a:spLocks/>
            </p:cNvSpPr>
            <p:nvPr/>
          </p:nvSpPr>
          <p:spPr>
            <a:xfrm>
              <a:off x="783946" y="3931336"/>
              <a:ext cx="2850659" cy="1176045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rmAutofit/>
            </a:bodyPr>
            <a:lstStyle>
              <a:lvl1pPr marL="0" indent="0" algn="r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accent1"/>
                </a:buClr>
                <a:buSzPct val="80000"/>
                <a:buFont typeface="Wingdings 3" charset="2"/>
                <a:buNone/>
                <a:defRPr sz="1800" kern="120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accent1"/>
                </a:buClr>
                <a:buSzPct val="80000"/>
                <a:buFont typeface="Wingdings 3" charset="2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accent1"/>
                </a:buClr>
                <a:buSzPct val="80000"/>
                <a:buFont typeface="Wingdings 3" charset="2"/>
                <a:buNone/>
                <a:defRPr sz="14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accent1"/>
                </a:buClr>
                <a:buSzPct val="80000"/>
                <a:buFont typeface="Wingdings 3" charset="2"/>
                <a:buNone/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accent1"/>
                </a:buClr>
                <a:buSzPct val="80000"/>
                <a:buFont typeface="Wingdings 3" charset="2"/>
                <a:buNone/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accent1"/>
                </a:buClr>
                <a:buSzPct val="80000"/>
                <a:buFont typeface="Wingdings 3" charset="2"/>
                <a:buNone/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accent1"/>
                </a:buClr>
                <a:buSzPct val="80000"/>
                <a:buFont typeface="Wingdings 3" charset="2"/>
                <a:buNone/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accent1"/>
                </a:buClr>
                <a:buSzPct val="80000"/>
                <a:buFont typeface="Wingdings 3" charset="2"/>
                <a:buNone/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accent1"/>
                </a:buClr>
                <a:buSzPct val="80000"/>
                <a:buFont typeface="Wingdings 3" charset="2"/>
                <a:buNone/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dirty="0"/>
                <a:t>Mrs Crawford</a:t>
              </a:r>
            </a:p>
            <a:p>
              <a:pPr algn="ctr"/>
              <a:r>
                <a:rPr lang="en-GB" dirty="0"/>
                <a:t> Apple Class Teacher</a:t>
              </a: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3659946C-F849-424D-2EA6-B2A33D596A4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117344" y="2253491"/>
              <a:ext cx="2183861" cy="1677845"/>
            </a:xfrm>
            <a:prstGeom prst="rect">
              <a:avLst/>
            </a:prstGeom>
          </p:spPr>
        </p:pic>
      </p:grpSp>
      <p:sp>
        <p:nvSpPr>
          <p:cNvPr id="13" name="Subtitle 2">
            <a:extLst>
              <a:ext uri="{FF2B5EF4-FFF2-40B4-BE49-F238E27FC236}">
                <a16:creationId xmlns:a16="http://schemas.microsoft.com/office/drawing/2014/main" id="{550590E9-9F4A-75FB-5732-BFBB6E554069}"/>
              </a:ext>
            </a:extLst>
          </p:cNvPr>
          <p:cNvSpPr txBox="1">
            <a:spLocks/>
          </p:cNvSpPr>
          <p:nvPr/>
        </p:nvSpPr>
        <p:spPr>
          <a:xfrm>
            <a:off x="2864499" y="3931336"/>
            <a:ext cx="2850659" cy="117604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Ms Bradford</a:t>
            </a:r>
          </a:p>
          <a:p>
            <a:pPr algn="ctr"/>
            <a:r>
              <a:rPr lang="en-GB" dirty="0"/>
              <a:t> Support Staff</a:t>
            </a:r>
          </a:p>
        </p:txBody>
      </p:sp>
      <p:sp>
        <p:nvSpPr>
          <p:cNvPr id="16" name="Subtitle 2">
            <a:extLst>
              <a:ext uri="{FF2B5EF4-FFF2-40B4-BE49-F238E27FC236}">
                <a16:creationId xmlns:a16="http://schemas.microsoft.com/office/drawing/2014/main" id="{66F8BA08-0F31-24E2-30A4-DA6D827B9273}"/>
              </a:ext>
            </a:extLst>
          </p:cNvPr>
          <p:cNvSpPr txBox="1">
            <a:spLocks/>
          </p:cNvSpPr>
          <p:nvPr/>
        </p:nvSpPr>
        <p:spPr>
          <a:xfrm>
            <a:off x="5507479" y="3931336"/>
            <a:ext cx="2850659" cy="117604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Ms Mattoo</a:t>
            </a:r>
          </a:p>
          <a:p>
            <a:pPr algn="ctr"/>
            <a:r>
              <a:rPr lang="en-GB" dirty="0"/>
              <a:t> Support Staff</a:t>
            </a:r>
          </a:p>
        </p:txBody>
      </p:sp>
      <p:sp>
        <p:nvSpPr>
          <p:cNvPr id="19" name="Subtitle 2">
            <a:extLst>
              <a:ext uri="{FF2B5EF4-FFF2-40B4-BE49-F238E27FC236}">
                <a16:creationId xmlns:a16="http://schemas.microsoft.com/office/drawing/2014/main" id="{0DE861F3-5CB9-1E1E-1E28-8F9EE40AD2F1}"/>
              </a:ext>
            </a:extLst>
          </p:cNvPr>
          <p:cNvSpPr txBox="1">
            <a:spLocks/>
          </p:cNvSpPr>
          <p:nvPr/>
        </p:nvSpPr>
        <p:spPr>
          <a:xfrm>
            <a:off x="8150457" y="3931336"/>
            <a:ext cx="2850659" cy="117604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Mrs Ghaffar</a:t>
            </a:r>
          </a:p>
          <a:p>
            <a:pPr algn="ctr"/>
            <a:r>
              <a:rPr lang="en-GB" dirty="0"/>
              <a:t> Support Staff</a:t>
            </a: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655CDC0A-51C0-8042-6541-EED266D9D9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23618" y="2253491"/>
            <a:ext cx="2183861" cy="1661342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9E99AA1D-8983-9784-A31D-25DE0606B4A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34589" y="2170022"/>
            <a:ext cx="2404116" cy="1828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70271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C6FD1E-BD8F-9033-8148-62D1D491AE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33D8D8-A6AB-98F7-EF21-5B4AF0C9737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24011" y="0"/>
            <a:ext cx="7766936" cy="1646302"/>
          </a:xfrm>
        </p:spPr>
        <p:txBody>
          <a:bodyPr/>
          <a:lstStyle/>
          <a:p>
            <a:pPr algn="ctr"/>
            <a:r>
              <a:rPr lang="en-GB" dirty="0"/>
              <a:t>Adults working in </a:t>
            </a:r>
            <a:br>
              <a:rPr lang="en-GB" dirty="0"/>
            </a:br>
            <a:r>
              <a:rPr lang="en-GB" dirty="0"/>
              <a:t>Cherry Class</a:t>
            </a:r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0F53FA20-1AE5-0C18-9632-471B2AB4E270}"/>
              </a:ext>
            </a:extLst>
          </p:cNvPr>
          <p:cNvSpPr txBox="1">
            <a:spLocks/>
          </p:cNvSpPr>
          <p:nvPr/>
        </p:nvSpPr>
        <p:spPr>
          <a:xfrm>
            <a:off x="198681" y="3931336"/>
            <a:ext cx="2850659" cy="117604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Miss Brindley</a:t>
            </a:r>
          </a:p>
          <a:p>
            <a:pPr algn="ctr"/>
            <a:r>
              <a:rPr lang="en-GB" dirty="0"/>
              <a:t> Cherry Class Teacher</a:t>
            </a:r>
          </a:p>
          <a:p>
            <a:pPr algn="ctr"/>
            <a:r>
              <a:rPr lang="en-GB" dirty="0"/>
              <a:t>Year 1 Lead</a:t>
            </a:r>
          </a:p>
        </p:txBody>
      </p:sp>
      <p:sp>
        <p:nvSpPr>
          <p:cNvPr id="13" name="Subtitle 2">
            <a:extLst>
              <a:ext uri="{FF2B5EF4-FFF2-40B4-BE49-F238E27FC236}">
                <a16:creationId xmlns:a16="http://schemas.microsoft.com/office/drawing/2014/main" id="{EFD72F49-55E6-71B8-23D8-EB335C64E4AF}"/>
              </a:ext>
            </a:extLst>
          </p:cNvPr>
          <p:cNvSpPr txBox="1">
            <a:spLocks/>
          </p:cNvSpPr>
          <p:nvPr/>
        </p:nvSpPr>
        <p:spPr>
          <a:xfrm>
            <a:off x="2864499" y="3931336"/>
            <a:ext cx="2850659" cy="117604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Mrs Zeb</a:t>
            </a:r>
          </a:p>
          <a:p>
            <a:pPr algn="ctr"/>
            <a:r>
              <a:rPr lang="en-GB" dirty="0"/>
              <a:t> Support Staff</a:t>
            </a:r>
          </a:p>
        </p:txBody>
      </p:sp>
      <p:sp>
        <p:nvSpPr>
          <p:cNvPr id="16" name="Subtitle 2">
            <a:extLst>
              <a:ext uri="{FF2B5EF4-FFF2-40B4-BE49-F238E27FC236}">
                <a16:creationId xmlns:a16="http://schemas.microsoft.com/office/drawing/2014/main" id="{B6F6A999-86BD-C6C1-9402-B0E5CB1DFED3}"/>
              </a:ext>
            </a:extLst>
          </p:cNvPr>
          <p:cNvSpPr txBox="1">
            <a:spLocks/>
          </p:cNvSpPr>
          <p:nvPr/>
        </p:nvSpPr>
        <p:spPr>
          <a:xfrm>
            <a:off x="5785471" y="4013589"/>
            <a:ext cx="2850659" cy="117604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Miss Hughes</a:t>
            </a:r>
          </a:p>
          <a:p>
            <a:pPr algn="ctr"/>
            <a:r>
              <a:rPr lang="en-GB" dirty="0"/>
              <a:t> Support Staff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ECD11D8-3827-8804-7E96-7FC712F7DF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23112" y="2103056"/>
            <a:ext cx="2437706" cy="182828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9672521-9A34-D792-35B6-96A3B7197C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88930" y="2103056"/>
            <a:ext cx="2633807" cy="1910533"/>
          </a:xfrm>
          <a:prstGeom prst="rect">
            <a:avLst/>
          </a:prstGeom>
        </p:spPr>
      </p:pic>
      <p:pic>
        <p:nvPicPr>
          <p:cNvPr id="3" name="Picture 2" descr="A person smiling in front of a brick wall&#10;&#10;AI-generated content may be incorrect.">
            <a:extLst>
              <a:ext uri="{FF2B5EF4-FFF2-40B4-BE49-F238E27FC236}">
                <a16:creationId xmlns:a16="http://schemas.microsoft.com/office/drawing/2014/main" id="{6EFECAAF-C286-C363-87F0-C1BA75E101B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6800" y="2386648"/>
            <a:ext cx="2103120" cy="1678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67499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C52B40-A825-CB6B-3C11-318C328220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A95974-012C-14D8-34C1-10FD2AE4A5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24011" y="0"/>
            <a:ext cx="7766936" cy="1646302"/>
          </a:xfrm>
        </p:spPr>
        <p:txBody>
          <a:bodyPr/>
          <a:lstStyle/>
          <a:p>
            <a:pPr algn="ctr"/>
            <a:r>
              <a:rPr lang="en-GB" dirty="0"/>
              <a:t>Adults working in Damson Class</a:t>
            </a:r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B0699A9B-6103-4A39-1624-D296F9D0E287}"/>
              </a:ext>
            </a:extLst>
          </p:cNvPr>
          <p:cNvSpPr txBox="1">
            <a:spLocks/>
          </p:cNvSpPr>
          <p:nvPr/>
        </p:nvSpPr>
        <p:spPr>
          <a:xfrm>
            <a:off x="198681" y="3931336"/>
            <a:ext cx="2850659" cy="117604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Mrs Akhtar</a:t>
            </a:r>
          </a:p>
          <a:p>
            <a:pPr algn="ctr"/>
            <a:r>
              <a:rPr lang="en-GB" dirty="0"/>
              <a:t>Damson Class Teacher Monday</a:t>
            </a:r>
          </a:p>
        </p:txBody>
      </p:sp>
      <p:sp>
        <p:nvSpPr>
          <p:cNvPr id="13" name="Subtitle 2">
            <a:extLst>
              <a:ext uri="{FF2B5EF4-FFF2-40B4-BE49-F238E27FC236}">
                <a16:creationId xmlns:a16="http://schemas.microsoft.com/office/drawing/2014/main" id="{CD647B55-B134-8BDB-DC24-5DDF204F7B86}"/>
              </a:ext>
            </a:extLst>
          </p:cNvPr>
          <p:cNvSpPr txBox="1">
            <a:spLocks/>
          </p:cNvSpPr>
          <p:nvPr/>
        </p:nvSpPr>
        <p:spPr>
          <a:xfrm>
            <a:off x="2715940" y="3914833"/>
            <a:ext cx="3303490" cy="164630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Miss Jenkins</a:t>
            </a:r>
          </a:p>
          <a:p>
            <a:pPr algn="ctr"/>
            <a:r>
              <a:rPr lang="en-GB" dirty="0"/>
              <a:t>Damson Class Teacher </a:t>
            </a:r>
          </a:p>
          <a:p>
            <a:pPr algn="ctr"/>
            <a:r>
              <a:rPr lang="en-GB" dirty="0"/>
              <a:t>Tuesday  - Friday</a:t>
            </a:r>
          </a:p>
          <a:p>
            <a:pPr algn="ctr"/>
            <a:r>
              <a:rPr lang="en-GB" dirty="0"/>
              <a:t>Phonics Lead</a:t>
            </a:r>
          </a:p>
        </p:txBody>
      </p:sp>
      <p:sp>
        <p:nvSpPr>
          <p:cNvPr id="16" name="Subtitle 2">
            <a:extLst>
              <a:ext uri="{FF2B5EF4-FFF2-40B4-BE49-F238E27FC236}">
                <a16:creationId xmlns:a16="http://schemas.microsoft.com/office/drawing/2014/main" id="{8AB2E830-E8C4-A3FD-10B3-84495F374E83}"/>
              </a:ext>
            </a:extLst>
          </p:cNvPr>
          <p:cNvSpPr txBox="1">
            <a:spLocks/>
          </p:cNvSpPr>
          <p:nvPr/>
        </p:nvSpPr>
        <p:spPr>
          <a:xfrm>
            <a:off x="5507479" y="3931336"/>
            <a:ext cx="2850659" cy="117604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Mrs </a:t>
            </a:r>
            <a:r>
              <a:rPr lang="en-GB" dirty="0" err="1"/>
              <a:t>Salgut</a:t>
            </a:r>
            <a:endParaRPr lang="en-GB" dirty="0"/>
          </a:p>
          <a:p>
            <a:pPr algn="ctr"/>
            <a:r>
              <a:rPr lang="en-GB" dirty="0"/>
              <a:t> Support Staff</a:t>
            </a:r>
          </a:p>
        </p:txBody>
      </p:sp>
      <p:sp>
        <p:nvSpPr>
          <p:cNvPr id="19" name="Subtitle 2">
            <a:extLst>
              <a:ext uri="{FF2B5EF4-FFF2-40B4-BE49-F238E27FC236}">
                <a16:creationId xmlns:a16="http://schemas.microsoft.com/office/drawing/2014/main" id="{B5ABA57C-BFD7-CB8A-6680-56E558C9370E}"/>
              </a:ext>
            </a:extLst>
          </p:cNvPr>
          <p:cNvSpPr txBox="1">
            <a:spLocks/>
          </p:cNvSpPr>
          <p:nvPr/>
        </p:nvSpPr>
        <p:spPr>
          <a:xfrm>
            <a:off x="8150457" y="3931336"/>
            <a:ext cx="2850659" cy="117604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Miss Miller</a:t>
            </a:r>
          </a:p>
          <a:p>
            <a:pPr algn="ctr"/>
            <a:r>
              <a:rPr lang="en-GB" dirty="0"/>
              <a:t> Support Staff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2706A0-54AA-50D7-F8E1-C9A39468BA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9764" y="2103513"/>
            <a:ext cx="2216176" cy="164630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004CFB7-2758-D865-B319-C77CDA1AC6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6530" y="2086695"/>
            <a:ext cx="2270949" cy="17129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B48BB10-3EDC-BE1F-A209-9C8CABFCB7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79509" y="2103513"/>
            <a:ext cx="2270948" cy="1723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48730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Timetable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PE days – All children need to be able to get changed by themselves in school – please continue to practice and promote independence at home. </a:t>
            </a:r>
          </a:p>
          <a:p>
            <a:r>
              <a:rPr lang="en-GB" dirty="0">
                <a:solidFill>
                  <a:schemeClr val="tx1"/>
                </a:solidFill>
              </a:rPr>
              <a:t>Apple P.E days: Tuesday and Wednesday</a:t>
            </a:r>
          </a:p>
          <a:p>
            <a:r>
              <a:rPr lang="en-GB" dirty="0"/>
              <a:t>Cherry P.E days: Tuesday and Monday</a:t>
            </a:r>
          </a:p>
          <a:p>
            <a:r>
              <a:rPr lang="en-GB" dirty="0"/>
              <a:t>Damson P.E days: Tuesday and Thursday.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All children should be in correct school uniform and correct P.E kits.</a:t>
            </a:r>
          </a:p>
          <a:p>
            <a:r>
              <a:rPr lang="en-GB" dirty="0"/>
              <a:t>Children will come into school on their PE day wearing their full P.E Kit. </a:t>
            </a:r>
          </a:p>
        </p:txBody>
      </p:sp>
    </p:spTree>
    <p:extLst>
      <p:ext uri="{BB962C8B-B14F-4D97-AF65-F5344CB8AC3E}">
        <p14:creationId xmlns:p14="http://schemas.microsoft.com/office/powerpoint/2010/main" val="35658142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Key days: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B9E684B-07AD-8A5A-30C5-0EFBB4DA9A2A}"/>
              </a:ext>
            </a:extLst>
          </p:cNvPr>
          <p:cNvSpPr txBox="1"/>
          <p:nvPr/>
        </p:nvSpPr>
        <p:spPr>
          <a:xfrm>
            <a:off x="677334" y="1649445"/>
            <a:ext cx="9154048" cy="33855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t">
              <a:buFont typeface="Arial" panose="020B0604020202020204" pitchFamily="34" charset="0"/>
              <a:buChar char="•"/>
            </a:pPr>
            <a:r>
              <a:rPr lang="en-GB" sz="2800" b="0" i="0" dirty="0">
                <a:solidFill>
                  <a:srgbClr val="000000"/>
                </a:solidFill>
                <a:effectLst/>
                <a:latin typeface="NTFPreCursive" panose="03000400000000000000" pitchFamily="66" charset="0"/>
              </a:rPr>
              <a:t>Reading books will be changed on a </a:t>
            </a:r>
            <a:r>
              <a:rPr lang="en-GB" sz="2800" b="1" i="0" dirty="0">
                <a:solidFill>
                  <a:srgbClr val="000000"/>
                </a:solidFill>
                <a:effectLst/>
                <a:latin typeface="NTFPreCursive" panose="03000400000000000000" pitchFamily="66" charset="0"/>
              </a:rPr>
              <a:t>Monday </a:t>
            </a:r>
            <a:r>
              <a:rPr lang="en-GB" sz="2800" b="0" i="0" dirty="0">
                <a:solidFill>
                  <a:srgbClr val="000000"/>
                </a:solidFill>
                <a:effectLst/>
                <a:latin typeface="NTFPreCursive" panose="03000400000000000000" pitchFamily="66" charset="0"/>
              </a:rPr>
              <a:t>and a </a:t>
            </a:r>
            <a:r>
              <a:rPr lang="en-GB" sz="2800" b="1" i="0" dirty="0">
                <a:solidFill>
                  <a:srgbClr val="000000"/>
                </a:solidFill>
                <a:effectLst/>
                <a:latin typeface="NTFPreCursive" panose="03000400000000000000" pitchFamily="66" charset="0"/>
              </a:rPr>
              <a:t>Thursday. </a:t>
            </a:r>
          </a:p>
          <a:p>
            <a:pPr algn="l" fontAlgn="t"/>
            <a:endParaRPr lang="en-GB" sz="2800" b="0" i="0" dirty="0">
              <a:solidFill>
                <a:srgbClr val="000000"/>
              </a:solidFill>
              <a:effectLst/>
              <a:latin typeface="NTFPreCursive" panose="03000400000000000000" pitchFamily="66" charset="0"/>
            </a:endParaRPr>
          </a:p>
          <a:p>
            <a:pPr algn="l" fontAlgn="t">
              <a:buFont typeface="Arial" panose="020B0604020202020204" pitchFamily="34" charset="0"/>
              <a:buChar char="•"/>
            </a:pPr>
            <a:r>
              <a:rPr lang="en-GB" sz="2800" b="0" i="0" dirty="0">
                <a:solidFill>
                  <a:srgbClr val="000000"/>
                </a:solidFill>
                <a:effectLst/>
                <a:latin typeface="NTFPreCursive" panose="03000400000000000000" pitchFamily="66" charset="0"/>
              </a:rPr>
              <a:t>Phonics books will be sent home every 3 days. Please return them to school on a </a:t>
            </a:r>
            <a:r>
              <a:rPr lang="en-GB" sz="2800" b="1" i="0" dirty="0">
                <a:solidFill>
                  <a:srgbClr val="000000"/>
                </a:solidFill>
                <a:effectLst/>
                <a:latin typeface="NTFPreCursive" panose="03000400000000000000" pitchFamily="66" charset="0"/>
              </a:rPr>
              <a:t>Friday</a:t>
            </a:r>
            <a:r>
              <a:rPr lang="en-GB" sz="2800" b="0" i="0" dirty="0">
                <a:solidFill>
                  <a:srgbClr val="000000"/>
                </a:solidFill>
                <a:effectLst/>
                <a:latin typeface="NTFPreCursive" panose="03000400000000000000" pitchFamily="66" charset="0"/>
              </a:rPr>
              <a:t>. </a:t>
            </a:r>
          </a:p>
          <a:p>
            <a:pPr algn="l" fontAlgn="t"/>
            <a:endParaRPr lang="en-GB" sz="2800" b="0" i="0" dirty="0">
              <a:solidFill>
                <a:srgbClr val="000000"/>
              </a:solidFill>
              <a:effectLst/>
              <a:latin typeface="NTFPreCursive" panose="03000400000000000000" pitchFamily="66" charset="0"/>
            </a:endParaRPr>
          </a:p>
          <a:p>
            <a:pPr algn="l" fontAlgn="t">
              <a:buFont typeface="Arial" panose="020B0604020202020204" pitchFamily="34" charset="0"/>
              <a:buChar char="•"/>
            </a:pPr>
            <a:r>
              <a:rPr lang="en-GB" sz="2800" b="0" i="0" dirty="0">
                <a:solidFill>
                  <a:srgbClr val="000000"/>
                </a:solidFill>
                <a:effectLst/>
                <a:latin typeface="NTFPreCursive" panose="03000400000000000000" pitchFamily="66" charset="0"/>
              </a:rPr>
              <a:t>Class library books will be changed every </a:t>
            </a:r>
            <a:r>
              <a:rPr lang="en-GB" sz="2800" b="1" i="0" dirty="0">
                <a:solidFill>
                  <a:srgbClr val="000000"/>
                </a:solidFill>
                <a:effectLst/>
                <a:latin typeface="NTFPreCursive" panose="03000400000000000000" pitchFamily="66" charset="0"/>
              </a:rPr>
              <a:t>Friday</a:t>
            </a:r>
            <a:r>
              <a:rPr lang="en-GB" sz="2800" b="0" i="0" dirty="0">
                <a:solidFill>
                  <a:srgbClr val="000000"/>
                </a:solidFill>
                <a:effectLst/>
                <a:latin typeface="NTFPreCursive" panose="03000400000000000000" pitchFamily="66" charset="0"/>
              </a:rPr>
              <a:t>. </a:t>
            </a:r>
          </a:p>
          <a:p>
            <a:pPr algn="l" fontAlgn="t"/>
            <a:endParaRPr lang="en-GB" sz="2800" b="0" i="0" dirty="0">
              <a:solidFill>
                <a:srgbClr val="000000"/>
              </a:solidFill>
              <a:effectLst/>
              <a:latin typeface="NTFPreCursive" panose="03000400000000000000" pitchFamily="66" charset="0"/>
            </a:endParaRPr>
          </a:p>
          <a:p>
            <a:endParaRPr lang="en-GB" dirty="0">
              <a:latin typeface="NTFPreCursive" panose="0300040000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32929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0F6455-7E91-D832-E860-68E7FB3298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Reading Records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A06838-732D-F09C-2489-9122B39A0E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You must sign the reading record and listen to your child’s reading every day!</a:t>
            </a:r>
          </a:p>
          <a:p>
            <a:r>
              <a:rPr lang="en-GB" dirty="0"/>
              <a:t>Please write a short comment including things they may have struggled with. </a:t>
            </a:r>
          </a:p>
          <a:p>
            <a:r>
              <a:rPr lang="en-GB" dirty="0"/>
              <a:t>If your child’s book IS NOT signed – the book DOES NOT get changed. </a:t>
            </a:r>
          </a:p>
          <a:p>
            <a:endParaRPr lang="en-GB" dirty="0"/>
          </a:p>
          <a:p>
            <a:pPr marL="0" indent="0" algn="ctr">
              <a:buNone/>
            </a:pPr>
            <a:r>
              <a:rPr lang="en-GB" dirty="0"/>
              <a:t>Books are changed every Monday and Thursday. </a:t>
            </a:r>
            <a:endParaRPr lang="en-GB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37689617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Year group curriculum</a:t>
            </a:r>
            <a:br>
              <a:rPr lang="en-GB" dirty="0"/>
            </a:br>
            <a:endParaRPr lang="en-GB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368C88DB-4218-E7AF-2EB7-37F3B38A37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CF3A54D-7723-43CA-CCF4-E2625CA88C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7334" y="1617692"/>
            <a:ext cx="8596668" cy="4630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52118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077" y="97135"/>
            <a:ext cx="8596668" cy="1320800"/>
          </a:xfrm>
        </p:spPr>
        <p:txBody>
          <a:bodyPr>
            <a:normAutofit/>
          </a:bodyPr>
          <a:lstStyle/>
          <a:p>
            <a:r>
              <a:rPr lang="en-GB" sz="2800"/>
              <a:t>End of Year Expected Standards - English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C63F39A-DA22-220C-784B-F88816AB0FA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045608" y="502100"/>
            <a:ext cx="4430365" cy="6148233"/>
          </a:xfrm>
        </p:spPr>
      </p:pic>
    </p:spTree>
    <p:extLst>
      <p:ext uri="{BB962C8B-B14F-4D97-AF65-F5344CB8AC3E}">
        <p14:creationId xmlns:p14="http://schemas.microsoft.com/office/powerpoint/2010/main" val="2077553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6077" y="107182"/>
            <a:ext cx="8596668" cy="1320800"/>
          </a:xfrm>
        </p:spPr>
        <p:txBody>
          <a:bodyPr>
            <a:normAutofit/>
          </a:bodyPr>
          <a:lstStyle/>
          <a:p>
            <a:r>
              <a:rPr lang="en-GB" sz="2800"/>
              <a:t>End of Year Expected Standards - Maths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51BAC34-9F4D-355E-0BA2-97411A13F7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5143" y="537938"/>
            <a:ext cx="4640250" cy="6228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98197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How we will communicate with parents	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7265" y="1486175"/>
            <a:ext cx="8596668" cy="388077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Pupil, Parent, Teacher Consultations – October and April</a:t>
            </a:r>
          </a:p>
          <a:p>
            <a:r>
              <a:rPr lang="en-GB"/>
              <a:t>Emails – please use class email accounts to contact class teachers</a:t>
            </a:r>
          </a:p>
          <a:p>
            <a:r>
              <a:rPr lang="en-GB"/>
              <a:t>End of year reports - July</a:t>
            </a:r>
          </a:p>
          <a:p>
            <a:r>
              <a:rPr lang="en-GB"/>
              <a:t>School website – this is regularly being updated and where the majority of homework will be shared. This is also where you will find information on the curriculum. </a:t>
            </a:r>
          </a:p>
          <a:p>
            <a:r>
              <a:rPr lang="en-GB"/>
              <a:t>Newsletter</a:t>
            </a:r>
          </a:p>
          <a:p>
            <a:r>
              <a:rPr lang="en-GB"/>
              <a:t>Text messages in an emergency/urgent</a:t>
            </a:r>
          </a:p>
          <a:p>
            <a:endParaRPr lang="en-GB"/>
          </a:p>
          <a:p>
            <a:r>
              <a:rPr lang="en-GB"/>
              <a:t>If your details have changed – please update via the office.</a:t>
            </a:r>
          </a:p>
        </p:txBody>
      </p:sp>
    </p:spTree>
    <p:extLst>
      <p:ext uri="{BB962C8B-B14F-4D97-AF65-F5344CB8AC3E}">
        <p14:creationId xmlns:p14="http://schemas.microsoft.com/office/powerpoint/2010/main" val="454863516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7e26a17-3c31-4f31-a43d-b937a1d062a2"/>
    <lcf76f155ced4ddcb4097134ff3c332f xmlns="81abe300-d9b9-4adc-b66e-f0391efc9b74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FDD98CEB9DE9B488FE633F1B472D131" ma:contentTypeVersion="16" ma:contentTypeDescription="Create a new document." ma:contentTypeScope="" ma:versionID="31053b54f10ec89b42ff811fba893418">
  <xsd:schema xmlns:xsd="http://www.w3.org/2001/XMLSchema" xmlns:xs="http://www.w3.org/2001/XMLSchema" xmlns:p="http://schemas.microsoft.com/office/2006/metadata/properties" xmlns:ns2="81abe300-d9b9-4adc-b66e-f0391efc9b74" xmlns:ns3="c7e26a17-3c31-4f31-a43d-b937a1d062a2" targetNamespace="http://schemas.microsoft.com/office/2006/metadata/properties" ma:root="true" ma:fieldsID="1ffb207e2dd0666f6376ad86fc284cdf" ns2:_="" ns3:_="">
    <xsd:import namespace="81abe300-d9b9-4adc-b66e-f0391efc9b74"/>
    <xsd:import namespace="c7e26a17-3c31-4f31-a43d-b937a1d062a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1abe300-d9b9-4adc-b66e-f0391efc9b7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be81db06-e34f-41c1-bdb2-7522357d48d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7e26a17-3c31-4f31-a43d-b937a1d062a2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c35f99b3-0029-459c-84a6-d8b43293d06d}" ma:internalName="TaxCatchAll" ma:showField="CatchAllData" ma:web="c7e26a17-3c31-4f31-a43d-b937a1d062a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0DFB79E-7250-455A-8F35-5A06597AE3B7}">
  <ds:schemaRefs>
    <ds:schemaRef ds:uri="http://purl.org/dc/dcmitype/"/>
    <ds:schemaRef ds:uri="http://schemas.microsoft.com/office/2006/documentManagement/types"/>
    <ds:schemaRef ds:uri="81abe300-d9b9-4adc-b66e-f0391efc9b74"/>
    <ds:schemaRef ds:uri="http://www.w3.org/XML/1998/namespace"/>
    <ds:schemaRef ds:uri="c7e26a17-3c31-4f31-a43d-b937a1d062a2"/>
    <ds:schemaRef ds:uri="http://schemas.microsoft.com/office/2006/metadata/properties"/>
    <ds:schemaRef ds:uri="http://purl.org/dc/elements/1.1/"/>
    <ds:schemaRef ds:uri="http://schemas.openxmlformats.org/package/2006/metadata/core-properties"/>
    <ds:schemaRef ds:uri="http://schemas.microsoft.com/office/infopath/2007/PartnerControls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B493EBAC-609C-452A-8FAE-22431D9E3B1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7433D2A-A1EF-4992-BFE6-8EA5EF2E1BB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1abe300-d9b9-4adc-b66e-f0391efc9b74"/>
    <ds:schemaRef ds:uri="c7e26a17-3c31-4f31-a43d-b937a1d062a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>
  <clbl:label id="{f3a9c9dd-0fa0-4cd8-87ae-e06a644764e5}" enabled="0" method="" siteId="{f3a9c9dd-0fa0-4cd8-87ae-e06a644764e5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71</TotalTime>
  <Words>417</Words>
  <Application>Microsoft Office PowerPoint</Application>
  <PresentationFormat>Widescreen</PresentationFormat>
  <Paragraphs>70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Arial</vt:lpstr>
      <vt:lpstr>Calibri</vt:lpstr>
      <vt:lpstr>NTFPreCursive</vt:lpstr>
      <vt:lpstr>Trebuchet MS</vt:lpstr>
      <vt:lpstr>Wingdings 3</vt:lpstr>
      <vt:lpstr>Facet</vt:lpstr>
      <vt:lpstr>St Mary’s Church of England  Primary School  Meet the Year 1 Team Autumn 2025</vt:lpstr>
      <vt:lpstr>Meet the teacher </vt:lpstr>
      <vt:lpstr>Adults working in Apple Class</vt:lpstr>
      <vt:lpstr>Adults working in  Cherry Class</vt:lpstr>
      <vt:lpstr>Adults working in Damson Class</vt:lpstr>
      <vt:lpstr>Timetable </vt:lpstr>
      <vt:lpstr>Key days: </vt:lpstr>
      <vt:lpstr>Reading Records</vt:lpstr>
      <vt:lpstr>Year group curriculum </vt:lpstr>
      <vt:lpstr>End of Year Expected Standards - English</vt:lpstr>
      <vt:lpstr>End of Year Expected Standards - Maths</vt:lpstr>
      <vt:lpstr>How we will communicate with parents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Manjit Nota</dc:creator>
  <cp:lastModifiedBy>Jessica Brindley</cp:lastModifiedBy>
  <cp:revision>99</cp:revision>
  <cp:lastPrinted>2023-07-19T13:07:01Z</cp:lastPrinted>
  <dcterms:created xsi:type="dcterms:W3CDTF">2022-06-11T17:06:02Z</dcterms:created>
  <dcterms:modified xsi:type="dcterms:W3CDTF">2025-09-18T10:25:49Z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0x0101000FDD98CEB9DE9B488FE633F1B472D131</vt:lpwstr>
  </property>
  <property fmtid="{D5CDD505-2E9C-101B-9397-08002B2CF9AE}" pid="3" name="MediaServiceImageTags">
    <vt:lpwstr/>
  </property>
</Properties>
</file>