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9"/>
  </p:notesMasterIdLst>
  <p:handoutMasterIdLst>
    <p:handoutMasterId r:id="rId20"/>
  </p:handoutMasterIdLst>
  <p:sldIdLst>
    <p:sldId id="314" r:id="rId5"/>
    <p:sldId id="324" r:id="rId6"/>
    <p:sldId id="320" r:id="rId7"/>
    <p:sldId id="354" r:id="rId8"/>
    <p:sldId id="358" r:id="rId9"/>
    <p:sldId id="359" r:id="rId10"/>
    <p:sldId id="321" r:id="rId11"/>
    <p:sldId id="355" r:id="rId12"/>
    <p:sldId id="356" r:id="rId13"/>
    <p:sldId id="357" r:id="rId14"/>
    <p:sldId id="310" r:id="rId15"/>
    <p:sldId id="347" r:id="rId16"/>
    <p:sldId id="344" r:id="rId17"/>
    <p:sldId id="348" r:id="rId18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C226"/>
    <a:srgbClr val="F853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9E9970-A064-4942-B1F5-DBC88B35950C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0AB58F-52CD-42F3-B207-98DC71DFCB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6127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C6589-C64C-4B82-A7C2-7B67B2B2AFF8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2317C7-AD96-4E0C-A43F-A03978BD6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349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Ria?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2317C7-AD96-4E0C-A43F-A03978BD641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559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Musa 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2317C7-AD96-4E0C-A43F-A03978BD641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023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F25D81-BD19-4AC2-D83A-2E058D8816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FF281F-E04A-EF6D-3A6E-2C67D89E69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AEB983-D918-15EE-5226-276C6B8A91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Musa 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127EA8-3E9A-C14A-62E5-775A23BB69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2317C7-AD96-4E0C-A43F-A03978BD641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4476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565242-E528-B1FF-4ABA-8D6F4804DF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B31F32-8A9D-F1A2-19EB-1FFE867EE5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354D50-DF3D-9988-F665-104C875677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Musa 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C3B646-D41F-11D1-E9AE-ACF421E0E3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2317C7-AD96-4E0C-A43F-A03978BD641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1107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437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015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362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021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284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063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241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688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717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617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00559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5605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374826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4972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921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23D56-188D-4497-9DAF-525F5B822E6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689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B23D56-188D-4497-9DAF-525F5B822E69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D7A3ECA-E53A-41AD-B997-BCA579C387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12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mailto:maple@stmarys.slough.sch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>
            <a:extLst>
              <a:ext uri="{FF2B5EF4-FFF2-40B4-BE49-F238E27FC236}">
                <a16:creationId xmlns:a16="http://schemas.microsoft.com/office/drawing/2014/main" id="{D1EDB9A5-7A93-DE48-A9F5-27B403EE47AE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86369" y="136766"/>
            <a:ext cx="10515600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en-US" sz="4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 Mary’s Church of England </a:t>
            </a:r>
            <a:br>
              <a:rPr lang="en-US" altLang="en-US" sz="4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altLang="en-US" sz="4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Primary School</a:t>
            </a:r>
            <a:br>
              <a:rPr lang="en-US" altLang="en-US" sz="6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altLang="en-US" sz="6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altLang="en-US" sz="60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altLang="en-US" sz="4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Meet the teacher</a:t>
            </a:r>
            <a:br>
              <a:rPr lang="en-US" altLang="en-US" sz="4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US" altLang="en-US" sz="4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altLang="en-US" sz="4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US" altLang="en-US" sz="4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altLang="en-US" sz="6000" b="1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95" y="332368"/>
            <a:ext cx="908348" cy="98515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583DC94-109B-893E-9D6F-0E6F7F2F7EAA}"/>
              </a:ext>
            </a:extLst>
          </p:cNvPr>
          <p:cNvSpPr txBox="1"/>
          <p:nvPr/>
        </p:nvSpPr>
        <p:spPr>
          <a:xfrm>
            <a:off x="900786" y="4439253"/>
            <a:ext cx="143257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solidFill>
                  <a:srgbClr val="002060"/>
                </a:solidFill>
              </a:rPr>
              <a:t>Ms Rockett</a:t>
            </a:r>
          </a:p>
          <a:p>
            <a:r>
              <a:rPr lang="en-GB" dirty="0">
                <a:solidFill>
                  <a:srgbClr val="002060"/>
                </a:solidFill>
              </a:rPr>
              <a:t>Year Lead</a:t>
            </a:r>
          </a:p>
          <a:p>
            <a:r>
              <a:rPr lang="en-GB" dirty="0">
                <a:solidFill>
                  <a:srgbClr val="002060"/>
                </a:solidFill>
              </a:rPr>
              <a:t>Rowan class</a:t>
            </a:r>
          </a:p>
          <a:p>
            <a:r>
              <a:rPr lang="en-GB" dirty="0">
                <a:solidFill>
                  <a:srgbClr val="002060"/>
                </a:solidFill>
              </a:rPr>
              <a:t>Maths lead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3D3C0E-61D2-CF3B-992A-73E042AF6FCC}"/>
              </a:ext>
            </a:extLst>
          </p:cNvPr>
          <p:cNvSpPr txBox="1"/>
          <p:nvPr/>
        </p:nvSpPr>
        <p:spPr>
          <a:xfrm>
            <a:off x="4516746" y="4439253"/>
            <a:ext cx="15922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solidFill>
                  <a:srgbClr val="002060"/>
                </a:solidFill>
              </a:rPr>
              <a:t>Mrs Parbhoo</a:t>
            </a:r>
          </a:p>
          <a:p>
            <a:r>
              <a:rPr lang="en-GB" dirty="0">
                <a:solidFill>
                  <a:srgbClr val="002060"/>
                </a:solidFill>
              </a:rPr>
              <a:t>Willow class</a:t>
            </a:r>
          </a:p>
          <a:p>
            <a:r>
              <a:rPr lang="en-GB" dirty="0">
                <a:solidFill>
                  <a:srgbClr val="002060"/>
                </a:solidFill>
              </a:rPr>
              <a:t>Writing lead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5E224C6-BA72-18FA-24FB-E5B8EAD36476}"/>
              </a:ext>
            </a:extLst>
          </p:cNvPr>
          <p:cNvSpPr txBox="1"/>
          <p:nvPr/>
        </p:nvSpPr>
        <p:spPr>
          <a:xfrm>
            <a:off x="7464943" y="4439253"/>
            <a:ext cx="27753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solidFill>
                  <a:srgbClr val="002060"/>
                </a:solidFill>
              </a:rPr>
              <a:t>Mr Fuller/Ms Robinson</a:t>
            </a:r>
          </a:p>
          <a:p>
            <a:r>
              <a:rPr lang="en-GB" dirty="0">
                <a:solidFill>
                  <a:srgbClr val="002060"/>
                </a:solidFill>
              </a:rPr>
              <a:t>Maple class</a:t>
            </a:r>
          </a:p>
          <a:p>
            <a:r>
              <a:rPr lang="en-GB" dirty="0">
                <a:solidFill>
                  <a:srgbClr val="002060"/>
                </a:solidFill>
              </a:rPr>
              <a:t>Assistant Headteachers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65B523-6CDD-9A0F-3FC5-506D6282BAD2}"/>
              </a:ext>
            </a:extLst>
          </p:cNvPr>
          <p:cNvSpPr txBox="1"/>
          <p:nvPr/>
        </p:nvSpPr>
        <p:spPr>
          <a:xfrm>
            <a:off x="429586" y="6091535"/>
            <a:ext cx="4819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002060"/>
                </a:solidFill>
              </a:rPr>
              <a:t>Mrs Fogarty (Support and Interventions)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041335-B52D-8B2B-54DF-96357E8DF138}"/>
              </a:ext>
            </a:extLst>
          </p:cNvPr>
          <p:cNvSpPr txBox="1"/>
          <p:nvPr/>
        </p:nvSpPr>
        <p:spPr>
          <a:xfrm>
            <a:off x="315570" y="1831742"/>
            <a:ext cx="10972231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Learn. Grow. Achieve. Flourish.</a:t>
            </a:r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‘I instruct you in the way of wisdom and lead you along straight paths.’ Proverbs 4:11</a:t>
            </a:r>
          </a:p>
          <a:p>
            <a:pPr algn="ctr"/>
            <a:endParaRPr lang="en-GB" sz="1600" dirty="0"/>
          </a:p>
          <a:p>
            <a:pPr algn="ctr"/>
            <a:r>
              <a:rPr lang="en-GB" sz="1600" dirty="0">
                <a:solidFill>
                  <a:srgbClr val="00B050"/>
                </a:solidFill>
              </a:rPr>
              <a:t>Love</a:t>
            </a:r>
            <a:r>
              <a:rPr lang="en-GB" sz="1600" dirty="0"/>
              <a:t>. Respect. Peace. </a:t>
            </a:r>
            <a:r>
              <a:rPr lang="en-GB" sz="1600" dirty="0">
                <a:solidFill>
                  <a:srgbClr val="00B050"/>
                </a:solidFill>
              </a:rPr>
              <a:t>Wisdom</a:t>
            </a:r>
            <a:r>
              <a:rPr lang="en-GB" sz="1600" dirty="0"/>
              <a:t>. Responsibility. Honesty. </a:t>
            </a:r>
            <a:r>
              <a:rPr lang="en-GB" sz="1600" dirty="0">
                <a:solidFill>
                  <a:srgbClr val="00B050"/>
                </a:solidFill>
              </a:rPr>
              <a:t>Forgiveness</a:t>
            </a:r>
            <a:r>
              <a:rPr lang="en-GB" sz="1600" dirty="0"/>
              <a:t>. Resilience. Perseverance.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3516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02119" y="190856"/>
            <a:ext cx="8596668" cy="1320800"/>
          </a:xfrm>
        </p:spPr>
        <p:txBody>
          <a:bodyPr/>
          <a:lstStyle/>
          <a:p>
            <a:r>
              <a:rPr lang="en-GB"/>
              <a:t>Behaviour Policy 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02119" y="940038"/>
            <a:ext cx="4388625" cy="560014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1876" y="377939"/>
            <a:ext cx="2616911" cy="7776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2185" y="1155606"/>
            <a:ext cx="5010150" cy="47815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027260" y="4904020"/>
            <a:ext cx="3988128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/>
              <a:t>Parent alerts. Keep up to date with your child’s achievements and celebrate their success. </a:t>
            </a:r>
          </a:p>
        </p:txBody>
      </p:sp>
    </p:spTree>
    <p:extLst>
      <p:ext uri="{BB962C8B-B14F-4D97-AF65-F5344CB8AC3E}">
        <p14:creationId xmlns:p14="http://schemas.microsoft.com/office/powerpoint/2010/main" val="2434159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5928" y="0"/>
            <a:ext cx="8596668" cy="1320800"/>
          </a:xfrm>
        </p:spPr>
        <p:txBody>
          <a:bodyPr/>
          <a:lstStyle/>
          <a:p>
            <a:pPr algn="ctr"/>
            <a:r>
              <a:rPr lang="en-GB" dirty="0"/>
              <a:t>The School Day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6936E58-D254-AFED-28B8-0CA2C4C9EF33}"/>
              </a:ext>
            </a:extLst>
          </p:cNvPr>
          <p:cNvSpPr/>
          <p:nvPr/>
        </p:nvSpPr>
        <p:spPr>
          <a:xfrm>
            <a:off x="438250" y="1148367"/>
            <a:ext cx="10544381" cy="618630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Every minute of learning counts so punctuality is vital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Teaching starts promptly at 8:20am.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Absences and persistent lateness are monitored.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Your child will be taught by more than one teacher over the course of the week.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Pupils will be set for writing and maths. These may change during the year.</a:t>
            </a:r>
          </a:p>
          <a:p>
            <a:endParaRPr lang="en-GB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778267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B52A92-8D61-89A0-DCC9-1CBCDE020B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B6927-F45F-8DA7-DD97-736AAE640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5928" y="0"/>
            <a:ext cx="8596668" cy="1320800"/>
          </a:xfrm>
        </p:spPr>
        <p:txBody>
          <a:bodyPr/>
          <a:lstStyle/>
          <a:p>
            <a:pPr algn="ctr"/>
            <a:r>
              <a:rPr lang="en-GB" dirty="0"/>
              <a:t>The School Day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2BEBC95-8CBE-0B78-D672-713194788A9E}"/>
              </a:ext>
            </a:extLst>
          </p:cNvPr>
          <p:cNvSpPr/>
          <p:nvPr/>
        </p:nvSpPr>
        <p:spPr>
          <a:xfrm>
            <a:off x="438250" y="1148367"/>
            <a:ext cx="1054438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GB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47C1475-3777-5BE2-7BBB-3DC80703C3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8205" y="1776395"/>
            <a:ext cx="3461092" cy="295315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5669129-8F19-99D9-FDEB-C2FC37B2DDFB}"/>
              </a:ext>
            </a:extLst>
          </p:cNvPr>
          <p:cNvSpPr txBox="1"/>
          <p:nvPr/>
        </p:nvSpPr>
        <p:spPr>
          <a:xfrm>
            <a:off x="305893" y="703668"/>
            <a:ext cx="102547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Expectations - please check that your child has: 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9535F3-5290-0EA0-918A-6087002E1DEF}"/>
              </a:ext>
            </a:extLst>
          </p:cNvPr>
          <p:cNvSpPr txBox="1"/>
          <p:nvPr/>
        </p:nvSpPr>
        <p:spPr>
          <a:xfrm>
            <a:off x="121331" y="1727815"/>
            <a:ext cx="3931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en-GB" dirty="0"/>
              <a:t>Reading record and reading book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3BCB78-7687-7CC1-6A14-C243794844F9}"/>
              </a:ext>
            </a:extLst>
          </p:cNvPr>
          <p:cNvSpPr txBox="1"/>
          <p:nvPr/>
        </p:nvSpPr>
        <p:spPr>
          <a:xfrm>
            <a:off x="287785" y="4124570"/>
            <a:ext cx="21162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2. Homework book</a:t>
            </a:r>
          </a:p>
          <a:p>
            <a:r>
              <a:rPr lang="en-GB" dirty="0"/>
              <a:t>Give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5F813B-1F14-ED67-BAA5-63E7F3CA2FC2}"/>
              </a:ext>
            </a:extLst>
          </p:cNvPr>
          <p:cNvSpPr txBox="1"/>
          <p:nvPr/>
        </p:nvSpPr>
        <p:spPr>
          <a:xfrm>
            <a:off x="7587079" y="1680228"/>
            <a:ext cx="2355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3. Personal notebook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83EE2F3-46D2-6EFE-1E96-949827EBA5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096" y="2248651"/>
            <a:ext cx="1251104" cy="14064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137BCAF-344A-4D17-B206-BC1FC7850C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9354" y="2236723"/>
            <a:ext cx="1066523" cy="145694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D77F2C5-8BD3-3390-826F-288AF565DF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1130" y="2248651"/>
            <a:ext cx="1985917" cy="2092254"/>
          </a:xfrm>
          <a:prstGeom prst="rect">
            <a:avLst/>
          </a:prstGeom>
        </p:spPr>
      </p:pic>
      <p:pic>
        <p:nvPicPr>
          <p:cNvPr id="1026" name="Picture 2" descr="Green A4 Exercise Book 80 Pages">
            <a:extLst>
              <a:ext uri="{FF2B5EF4-FFF2-40B4-BE49-F238E27FC236}">
                <a16:creationId xmlns:a16="http://schemas.microsoft.com/office/drawing/2014/main" id="{C27536C5-18C1-2748-2FC3-6548A0BF20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54" y="4454454"/>
            <a:ext cx="2403546" cy="2403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088F58C-4B6C-0B55-68A3-04700526C019}"/>
              </a:ext>
            </a:extLst>
          </p:cNvPr>
          <p:cNvCxnSpPr/>
          <p:nvPr/>
        </p:nvCxnSpPr>
        <p:spPr>
          <a:xfrm>
            <a:off x="2946400" y="2951895"/>
            <a:ext cx="1106072" cy="126585"/>
          </a:xfrm>
          <a:prstGeom prst="straightConnector1">
            <a:avLst/>
          </a:prstGeom>
          <a:ln w="7620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E2684A56-BC9F-5612-EF82-A90AEEA74690}"/>
              </a:ext>
            </a:extLst>
          </p:cNvPr>
          <p:cNvCxnSpPr>
            <a:cxnSpLocks/>
          </p:cNvCxnSpPr>
          <p:nvPr/>
        </p:nvCxnSpPr>
        <p:spPr>
          <a:xfrm flipV="1">
            <a:off x="2271880" y="3896336"/>
            <a:ext cx="1936325" cy="1589737"/>
          </a:xfrm>
          <a:prstGeom prst="straightConnector1">
            <a:avLst/>
          </a:prstGeom>
          <a:ln w="7620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9CD8BFC6-1C8D-4DAA-F764-E48B05BF4D72}"/>
              </a:ext>
            </a:extLst>
          </p:cNvPr>
          <p:cNvCxnSpPr>
            <a:cxnSpLocks/>
          </p:cNvCxnSpPr>
          <p:nvPr/>
        </p:nvCxnSpPr>
        <p:spPr>
          <a:xfrm flipH="1">
            <a:off x="7417250" y="3686884"/>
            <a:ext cx="871523" cy="0"/>
          </a:xfrm>
          <a:prstGeom prst="straightConnector1">
            <a:avLst/>
          </a:prstGeom>
          <a:ln w="7620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124DFD30-22B2-D2D1-D35A-8A2EEA94F30B}"/>
              </a:ext>
            </a:extLst>
          </p:cNvPr>
          <p:cNvSpPr/>
          <p:nvPr/>
        </p:nvSpPr>
        <p:spPr>
          <a:xfrm>
            <a:off x="4581832" y="4886631"/>
            <a:ext cx="7059562" cy="175432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Please remove the following: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Toys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Cards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Additional stationary (we provide this in class)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Sweets/chewing gum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6316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7EC7C0-3521-CAC3-C3C6-23FFA4CC99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79D195-3278-B11E-B917-51FF8709D4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5928" y="0"/>
            <a:ext cx="8596668" cy="1320800"/>
          </a:xfrm>
        </p:spPr>
        <p:txBody>
          <a:bodyPr/>
          <a:lstStyle/>
          <a:p>
            <a:pPr algn="ctr"/>
            <a:r>
              <a:rPr lang="en-GB" dirty="0"/>
              <a:t>The School Day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D8CBC64-E481-FD30-84AD-5E9158977CC8}"/>
              </a:ext>
            </a:extLst>
          </p:cNvPr>
          <p:cNvSpPr/>
          <p:nvPr/>
        </p:nvSpPr>
        <p:spPr>
          <a:xfrm>
            <a:off x="438250" y="1148367"/>
            <a:ext cx="10544381" cy="618630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GB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Your child WILL NOT need to bring their PE kit</a:t>
            </a:r>
          </a:p>
          <a:p>
            <a:r>
              <a:rPr lang="en-GB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into school each week.</a:t>
            </a:r>
          </a:p>
          <a:p>
            <a:r>
              <a:rPr lang="en-GB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Instead, your child will come to school wearing</a:t>
            </a:r>
          </a:p>
          <a:p>
            <a:r>
              <a:rPr lang="en-GB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their PE kit and will wear it all day.</a:t>
            </a:r>
          </a:p>
          <a:p>
            <a:r>
              <a:rPr lang="en-GB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Children MUST take part in PE. It is a statutory subject – not optional. </a:t>
            </a:r>
          </a:p>
          <a:p>
            <a:r>
              <a:rPr lang="en-GB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Parents will be called to bring PE kits into school if pupils are not wearing them on the appropriate days.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6FC4D6A-B04F-B351-829F-32F493212BBE}"/>
              </a:ext>
            </a:extLst>
          </p:cNvPr>
          <p:cNvSpPr txBox="1"/>
          <p:nvPr/>
        </p:nvSpPr>
        <p:spPr>
          <a:xfrm>
            <a:off x="305892" y="703668"/>
            <a:ext cx="88015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rgbClr val="FF0000"/>
                </a:solidFill>
              </a:rPr>
              <a:t>A change for this year:</a:t>
            </a:r>
            <a:endParaRPr lang="en-GB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5985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CB2718-4227-BCF8-3DAF-4CADA2C2D18D}"/>
              </a:ext>
            </a:extLst>
          </p:cNvPr>
          <p:cNvSpPr txBox="1"/>
          <p:nvPr/>
        </p:nvSpPr>
        <p:spPr>
          <a:xfrm>
            <a:off x="457200" y="393192"/>
            <a:ext cx="887882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Your child will need to wear their kit on the following days:</a:t>
            </a:r>
          </a:p>
          <a:p>
            <a:endParaRPr lang="en-US" sz="3600" dirty="0"/>
          </a:p>
          <a:p>
            <a:r>
              <a:rPr lang="en-US" sz="3600" dirty="0"/>
              <a:t>Monday (writing sets) – this may change</a:t>
            </a:r>
          </a:p>
          <a:p>
            <a:endParaRPr lang="en-US" sz="3600" dirty="0"/>
          </a:p>
          <a:p>
            <a:r>
              <a:rPr lang="en-US" sz="3600" dirty="0"/>
              <a:t>Thursday</a:t>
            </a:r>
          </a:p>
          <a:p>
            <a:endParaRPr lang="en-US" sz="3600" dirty="0"/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5330734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8412"/>
            <a:ext cx="9235787" cy="1320800"/>
          </a:xfrm>
        </p:spPr>
        <p:txBody>
          <a:bodyPr/>
          <a:lstStyle/>
          <a:p>
            <a:r>
              <a:rPr lang="en-GB" dirty="0"/>
              <a:t>Homework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66483" y="229033"/>
            <a:ext cx="4185618" cy="576262"/>
          </a:xfrm>
        </p:spPr>
        <p:txBody>
          <a:bodyPr/>
          <a:lstStyle/>
          <a:p>
            <a:r>
              <a:rPr lang="en-GB" dirty="0"/>
              <a:t>Mathletics &amp; TTRS </a:t>
            </a:r>
          </a:p>
        </p:txBody>
      </p:sp>
      <p:pic>
        <p:nvPicPr>
          <p:cNvPr id="1026" name="Picture 2" descr="Learning to Read for Kids | Learn to Read with Phonics | Free Trial – Reading  Eggs">
            <a:extLst>
              <a:ext uri="{FF2B5EF4-FFF2-40B4-BE49-F238E27FC236}">
                <a16:creationId xmlns:a16="http://schemas.microsoft.com/office/drawing/2014/main" id="{A4126204-9019-A027-AC8A-8B5074E44B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416" y="5141042"/>
            <a:ext cx="2485456" cy="1577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athletics (educational software) - Wikipedia">
            <a:extLst>
              <a:ext uri="{FF2B5EF4-FFF2-40B4-BE49-F238E27FC236}">
                <a16:creationId xmlns:a16="http://schemas.microsoft.com/office/drawing/2014/main" id="{0A75E7D8-6A6F-FD1E-5939-8B27EF1983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75" y="1389212"/>
            <a:ext cx="2804138" cy="1025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imes Tables Rock Stars – Times Tables Rock Stars">
            <a:extLst>
              <a:ext uri="{FF2B5EF4-FFF2-40B4-BE49-F238E27FC236}">
                <a16:creationId xmlns:a16="http://schemas.microsoft.com/office/drawing/2014/main" id="{4C6D98DA-F622-F57F-DA1A-C9B5C73285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416" y="3064646"/>
            <a:ext cx="2485456" cy="1378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CE3081E-0E0C-DD5B-160B-C34C9E82E2EB}"/>
              </a:ext>
            </a:extLst>
          </p:cNvPr>
          <p:cNvSpPr txBox="1"/>
          <p:nvPr/>
        </p:nvSpPr>
        <p:spPr>
          <a:xfrm>
            <a:off x="3618271" y="1745903"/>
            <a:ext cx="33570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 quizzes per week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0CBC6C-4FBF-25C7-463C-4BFC5B5A70B9}"/>
              </a:ext>
            </a:extLst>
          </p:cNvPr>
          <p:cNvSpPr txBox="1"/>
          <p:nvPr/>
        </p:nvSpPr>
        <p:spPr>
          <a:xfrm>
            <a:off x="3618271" y="3497862"/>
            <a:ext cx="34820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10 minutes each day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FBDE12F-A16F-2B24-98A9-9D7D4048DCBA}"/>
              </a:ext>
            </a:extLst>
          </p:cNvPr>
          <p:cNvSpPr txBox="1"/>
          <p:nvPr/>
        </p:nvSpPr>
        <p:spPr>
          <a:xfrm>
            <a:off x="3731341" y="5606512"/>
            <a:ext cx="35333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30 minutes per week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2D1EEB6-80B1-6C13-F360-AE5022EBC316}"/>
              </a:ext>
            </a:extLst>
          </p:cNvPr>
          <p:cNvSpPr txBox="1"/>
          <p:nvPr/>
        </p:nvSpPr>
        <p:spPr>
          <a:xfrm>
            <a:off x="7716056" y="3601697"/>
            <a:ext cx="4041058" cy="2862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Please inform me immediately by email if:</a:t>
            </a:r>
          </a:p>
          <a:p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Your child is not doing their homework.</a:t>
            </a:r>
          </a:p>
          <a:p>
            <a:pPr marL="285750" indent="-285750">
              <a:buFontTx/>
              <a:buChar char="-"/>
            </a:pPr>
            <a:r>
              <a:rPr lang="en-GB" dirty="0"/>
              <a:t>You have an issue with using a device.</a:t>
            </a:r>
          </a:p>
          <a:p>
            <a:pPr marL="285750" indent="-285750">
              <a:buFontTx/>
              <a:buChar char="-"/>
            </a:pPr>
            <a:r>
              <a:rPr lang="en-GB" dirty="0"/>
              <a:t>Log ins are not working.</a:t>
            </a:r>
          </a:p>
          <a:p>
            <a:pPr marL="285750" indent="-285750">
              <a:buFontTx/>
              <a:buChar char="-"/>
            </a:pPr>
            <a:r>
              <a:rPr lang="en-GB" dirty="0"/>
              <a:t>You are unsure of what homework your child must do.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469573C-2E2C-2B4B-1348-90DDB3D8542A}"/>
              </a:ext>
            </a:extLst>
          </p:cNvPr>
          <p:cNvSpPr txBox="1"/>
          <p:nvPr/>
        </p:nvSpPr>
        <p:spPr>
          <a:xfrm>
            <a:off x="7716056" y="498744"/>
            <a:ext cx="4041058" cy="2862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St Mary’s will:</a:t>
            </a:r>
          </a:p>
          <a:p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Pay for your child’s subscription.</a:t>
            </a:r>
          </a:p>
          <a:p>
            <a:pPr marL="285750" indent="-285750">
              <a:buFontTx/>
              <a:buChar char="-"/>
            </a:pPr>
            <a:r>
              <a:rPr lang="en-GB" dirty="0"/>
              <a:t>teach your child up on how to log in and navigate the website.</a:t>
            </a:r>
          </a:p>
          <a:p>
            <a:pPr marL="285750" indent="-285750">
              <a:buFontTx/>
              <a:buChar char="-"/>
            </a:pPr>
            <a:r>
              <a:rPr lang="en-GB" dirty="0"/>
              <a:t>Run practice demonstrations.</a:t>
            </a:r>
          </a:p>
          <a:p>
            <a:pPr marL="285750" indent="-285750">
              <a:buFontTx/>
              <a:buChar char="-"/>
            </a:pPr>
            <a:r>
              <a:rPr lang="en-GB" b="1" u="sng" dirty="0"/>
              <a:t>CELEBRATE</a:t>
            </a:r>
            <a:r>
              <a:rPr lang="en-GB" dirty="0"/>
              <a:t> effort and achievement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66902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0BD5F8-A39D-1FFF-9E50-D751D1907F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7C33A-F32C-159D-4CCD-5D6FE535F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8412"/>
            <a:ext cx="9235787" cy="1320800"/>
          </a:xfrm>
        </p:spPr>
        <p:txBody>
          <a:bodyPr/>
          <a:lstStyle/>
          <a:p>
            <a:r>
              <a:rPr lang="en-GB" dirty="0"/>
              <a:t>Homework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645D89-7EFF-EE3A-4F91-BFD84DF52C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266483" y="229033"/>
            <a:ext cx="4185618" cy="576262"/>
          </a:xfrm>
        </p:spPr>
        <p:txBody>
          <a:bodyPr/>
          <a:lstStyle/>
          <a:p>
            <a:r>
              <a:rPr lang="en-GB" dirty="0"/>
              <a:t>Mathletics &amp; TTRS </a:t>
            </a:r>
          </a:p>
        </p:txBody>
      </p:sp>
      <p:pic>
        <p:nvPicPr>
          <p:cNvPr id="1028" name="Picture 4" descr="Mathletics (educational software) - Wikipedia">
            <a:extLst>
              <a:ext uri="{FF2B5EF4-FFF2-40B4-BE49-F238E27FC236}">
                <a16:creationId xmlns:a16="http://schemas.microsoft.com/office/drawing/2014/main" id="{7FBCFBCF-BF92-9A74-1276-6EFA7BF27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473" y="180858"/>
            <a:ext cx="2804138" cy="1025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25BBA82-5DB1-84FA-3A53-366EE8B67728}"/>
              </a:ext>
            </a:extLst>
          </p:cNvPr>
          <p:cNvSpPr txBox="1"/>
          <p:nvPr/>
        </p:nvSpPr>
        <p:spPr>
          <a:xfrm>
            <a:off x="6456288" y="229033"/>
            <a:ext cx="324960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 quizzes per week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10 questions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Marked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Revision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47A4693-2353-1B1F-A80F-38D972DEDF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691" y="1437387"/>
            <a:ext cx="4038851" cy="23187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6ECC307-5738-3E76-406F-70C4732154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919" y="4049813"/>
            <a:ext cx="4065623" cy="242718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AD88E73-C00F-629B-1FC9-53E84F657E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64295" y="2488603"/>
            <a:ext cx="4633594" cy="3543337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A4415313-7A71-EE56-5156-7DCF07C6C276}"/>
              </a:ext>
            </a:extLst>
          </p:cNvPr>
          <p:cNvCxnSpPr>
            <a:cxnSpLocks/>
          </p:cNvCxnSpPr>
          <p:nvPr/>
        </p:nvCxnSpPr>
        <p:spPr>
          <a:xfrm flipH="1" flipV="1">
            <a:off x="4699819" y="3057832"/>
            <a:ext cx="1396181" cy="909480"/>
          </a:xfrm>
          <a:prstGeom prst="straightConnector1">
            <a:avLst/>
          </a:prstGeom>
          <a:ln w="7620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19" name="Picture 18">
            <a:extLst>
              <a:ext uri="{FF2B5EF4-FFF2-40B4-BE49-F238E27FC236}">
                <a16:creationId xmlns:a16="http://schemas.microsoft.com/office/drawing/2014/main" id="{50B48B06-BB7B-5A11-BD6A-B00B323835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99916" y="180858"/>
            <a:ext cx="1985917" cy="209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086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A62CA7-0484-8CCF-D7C3-5685E25D1C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8A0944-67D8-3DA4-DB0E-3A909DF55E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8412"/>
            <a:ext cx="9235787" cy="1320800"/>
          </a:xfrm>
        </p:spPr>
        <p:txBody>
          <a:bodyPr/>
          <a:lstStyle/>
          <a:p>
            <a:r>
              <a:rPr lang="en-GB" dirty="0"/>
              <a:t>Homework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7917423-9108-D563-1E99-0C185D6BC6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8219" y="195872"/>
            <a:ext cx="1177781" cy="1240846"/>
          </a:xfrm>
          <a:prstGeom prst="rect">
            <a:avLst/>
          </a:prstGeom>
        </p:spPr>
      </p:pic>
      <p:pic>
        <p:nvPicPr>
          <p:cNvPr id="7" name="Picture 6" descr="Times Tables Rock Stars – Times Tables Rock Stars">
            <a:extLst>
              <a:ext uri="{FF2B5EF4-FFF2-40B4-BE49-F238E27FC236}">
                <a16:creationId xmlns:a16="http://schemas.microsoft.com/office/drawing/2014/main" id="{3589FF33-049E-638A-FAB7-4C3F20920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438" y="148366"/>
            <a:ext cx="1778157" cy="986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237DDB2-B931-A3F9-92F8-C6CF69525F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892" y="2573938"/>
            <a:ext cx="3784907" cy="313712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C3E67E1-5629-B344-D564-4B30CB79AA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0022" y="2624060"/>
            <a:ext cx="3928086" cy="322856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21FBF34-F2C0-3E50-E03D-9DAC5C2B86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05609" y="2715501"/>
            <a:ext cx="3823221" cy="313712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C9DB5294-31AE-3469-7F04-784F0B5A7E6E}"/>
              </a:ext>
            </a:extLst>
          </p:cNvPr>
          <p:cNvSpPr txBox="1"/>
          <p:nvPr/>
        </p:nvSpPr>
        <p:spPr>
          <a:xfrm>
            <a:off x="163892" y="1114892"/>
            <a:ext cx="23102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10 minutes each day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A24A055-DE10-89C5-3E7E-7D36FAB6F409}"/>
              </a:ext>
            </a:extLst>
          </p:cNvPr>
          <p:cNvSpPr txBox="1"/>
          <p:nvPr/>
        </p:nvSpPr>
        <p:spPr>
          <a:xfrm>
            <a:off x="458532" y="1927608"/>
            <a:ext cx="26006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Revise and consolidate </a:t>
            </a:r>
          </a:p>
          <a:p>
            <a:r>
              <a:rPr lang="en-GB" dirty="0"/>
              <a:t>up to 12 x 12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16ED08C-68AC-8ADE-C889-F0D4A42C9CF5}"/>
              </a:ext>
            </a:extLst>
          </p:cNvPr>
          <p:cNvSpPr txBox="1"/>
          <p:nvPr/>
        </p:nvSpPr>
        <p:spPr>
          <a:xfrm>
            <a:off x="4616244" y="2021398"/>
            <a:ext cx="26340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Use and apply with the </a:t>
            </a:r>
          </a:p>
          <a:p>
            <a:r>
              <a:rPr lang="en-GB" dirty="0"/>
              <a:t>20, 25, 30 x etc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70A4A16-631F-3B62-73FC-E137F0457656}"/>
              </a:ext>
            </a:extLst>
          </p:cNvPr>
          <p:cNvSpPr txBox="1"/>
          <p:nvPr/>
        </p:nvSpPr>
        <p:spPr>
          <a:xfrm>
            <a:off x="8807362" y="1975953"/>
            <a:ext cx="26340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Use and apply with the </a:t>
            </a:r>
          </a:p>
          <a:p>
            <a:r>
              <a:rPr lang="en-GB" dirty="0"/>
              <a:t>13, 14, 15 etc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3CFB871-7E6A-F021-3D70-FB2B09B6E3F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03669" y="148366"/>
            <a:ext cx="1435992" cy="187303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C7BF401-45D4-BCCE-87F0-583CFE616B14}"/>
              </a:ext>
            </a:extLst>
          </p:cNvPr>
          <p:cNvSpPr txBox="1"/>
          <p:nvPr/>
        </p:nvSpPr>
        <p:spPr>
          <a:xfrm>
            <a:off x="796413" y="6086168"/>
            <a:ext cx="9134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Fractions, decimals, formal multiplication, division, percentages, multi-step problems.</a:t>
            </a:r>
          </a:p>
        </p:txBody>
      </p:sp>
    </p:spTree>
    <p:extLst>
      <p:ext uri="{BB962C8B-B14F-4D97-AF65-F5344CB8AC3E}">
        <p14:creationId xmlns:p14="http://schemas.microsoft.com/office/powerpoint/2010/main" val="8089966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1CBE64-96F9-42E7-9CBD-38A9102557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989D82-9423-5CB8-6E71-9A8DA0232C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8412"/>
            <a:ext cx="9235787" cy="1320800"/>
          </a:xfrm>
        </p:spPr>
        <p:txBody>
          <a:bodyPr/>
          <a:lstStyle/>
          <a:p>
            <a:r>
              <a:rPr lang="en-GB" dirty="0"/>
              <a:t>Homework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A2F015-CDEC-026F-174C-0783147F5D30}"/>
              </a:ext>
            </a:extLst>
          </p:cNvPr>
          <p:cNvSpPr txBox="1"/>
          <p:nvPr/>
        </p:nvSpPr>
        <p:spPr>
          <a:xfrm>
            <a:off x="7312611" y="200501"/>
            <a:ext cx="3140603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2000" dirty="0"/>
              <a:t>30 minutes per week</a:t>
            </a:r>
          </a:p>
          <a:p>
            <a:r>
              <a:rPr lang="en-GB" sz="2000" dirty="0"/>
              <a:t>Learn new vocabulary </a:t>
            </a:r>
          </a:p>
          <a:p>
            <a:r>
              <a:rPr lang="en-GB" sz="2000" dirty="0"/>
              <a:t>Comprehension skills</a:t>
            </a:r>
          </a:p>
          <a:p>
            <a:r>
              <a:rPr lang="en-GB" sz="2000" dirty="0"/>
              <a:t>Exposure to writing styles</a:t>
            </a:r>
          </a:p>
        </p:txBody>
      </p:sp>
      <p:pic>
        <p:nvPicPr>
          <p:cNvPr id="7" name="Picture 2" descr="Learning to Read for Kids | Learn to Read with Phonics | Free Trial – Reading  Eggs">
            <a:extLst>
              <a:ext uri="{FF2B5EF4-FFF2-40B4-BE49-F238E27FC236}">
                <a16:creationId xmlns:a16="http://schemas.microsoft.com/office/drawing/2014/main" id="{64995032-2CD3-3C1D-AFB7-7EB6BF20F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645" y="200501"/>
            <a:ext cx="2249576" cy="1427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AD3A4DB-4709-DBF8-8107-C254D48C1A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234" y="2309977"/>
            <a:ext cx="6120506" cy="3975713"/>
          </a:xfrm>
          <a:prstGeom prst="rect">
            <a:avLst/>
          </a:prstGeom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BA5C2CA-05A7-5D7D-5FE4-233E4D33B9AD}"/>
              </a:ext>
            </a:extLst>
          </p:cNvPr>
          <p:cNvCxnSpPr>
            <a:cxnSpLocks/>
            <a:stCxn id="7" idx="2"/>
          </p:cNvCxnSpPr>
          <p:nvPr/>
        </p:nvCxnSpPr>
        <p:spPr>
          <a:xfrm flipH="1">
            <a:off x="3993645" y="1628423"/>
            <a:ext cx="1124788" cy="1780309"/>
          </a:xfrm>
          <a:prstGeom prst="straightConnector1">
            <a:avLst/>
          </a:prstGeom>
          <a:ln w="7620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78481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147357" y="1806532"/>
            <a:ext cx="6694925" cy="4756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13024" y="1181539"/>
            <a:ext cx="8899235" cy="1024226"/>
          </a:xfrm>
        </p:spPr>
        <p:txBody>
          <a:bodyPr>
            <a:normAutofit/>
          </a:bodyPr>
          <a:lstStyle/>
          <a:p>
            <a:r>
              <a:rPr lang="en-GB" sz="2800" b="1" u="sng" dirty="0"/>
              <a:t>Reading Records examples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81B51CE-6069-C071-60D2-EEDD39AAE963}"/>
              </a:ext>
            </a:extLst>
          </p:cNvPr>
          <p:cNvSpPr txBox="1"/>
          <p:nvPr/>
        </p:nvSpPr>
        <p:spPr>
          <a:xfrm>
            <a:off x="349718" y="1459838"/>
            <a:ext cx="4611388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Please remind your child to bring their reading book and record to </a:t>
            </a:r>
            <a:r>
              <a:rPr lang="en-US" sz="2000" b="1" dirty="0"/>
              <a:t>school every day</a:t>
            </a:r>
          </a:p>
          <a:p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Books will be changed every Monday and Friday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Once you have listened to your child read, please encourage them to write a comment in their reading record.</a:t>
            </a:r>
          </a:p>
          <a:p>
            <a:endParaRPr lang="en-US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63EDEB0-710D-88E5-943A-DB0A2047B5D0}"/>
              </a:ext>
            </a:extLst>
          </p:cNvPr>
          <p:cNvSpPr txBox="1">
            <a:spLocks/>
          </p:cNvSpPr>
          <p:nvPr/>
        </p:nvSpPr>
        <p:spPr>
          <a:xfrm>
            <a:off x="1230573" y="435612"/>
            <a:ext cx="8899235" cy="10242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3200" b="1" u="sng" dirty="0"/>
              <a:t>Reading books</a:t>
            </a:r>
          </a:p>
        </p:txBody>
      </p:sp>
    </p:spTree>
    <p:extLst>
      <p:ext uri="{BB962C8B-B14F-4D97-AF65-F5344CB8AC3E}">
        <p14:creationId xmlns:p14="http://schemas.microsoft.com/office/powerpoint/2010/main" val="14715693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5675" y="477982"/>
            <a:ext cx="9366325" cy="1143000"/>
          </a:xfrm>
        </p:spPr>
        <p:txBody>
          <a:bodyPr>
            <a:normAutofit/>
          </a:bodyPr>
          <a:lstStyle/>
          <a:p>
            <a:r>
              <a:rPr lang="en-GB" sz="3200" u="sng" dirty="0"/>
              <a:t>How can you help at home?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640" y="1482937"/>
            <a:ext cx="11230066" cy="322806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2400" dirty="0">
                <a:latin typeface="+mj-lt"/>
              </a:rPr>
              <a:t>Support your child in managing their time so that they complete their daily home learning tasks.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+mj-lt"/>
              </a:rPr>
              <a:t>To encourage independence, encourage your child to take responsibility around the home (e.g. chores – keeping their room tidy, </a:t>
            </a:r>
            <a:r>
              <a:rPr lang="en-US" sz="2400" dirty="0" err="1">
                <a:latin typeface="+mj-lt"/>
              </a:rPr>
              <a:t>etc</a:t>
            </a:r>
            <a:r>
              <a:rPr lang="en-US" sz="2400" dirty="0">
                <a:latin typeface="+mj-lt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+mj-lt"/>
              </a:rPr>
              <a:t>Encourage children to listen carefully and remind them of the importance of following instructions.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+mj-lt"/>
              </a:rPr>
              <a:t>45 minutes per day of reading, tables, spellings, </a:t>
            </a:r>
            <a:r>
              <a:rPr lang="en-US" sz="2400" dirty="0" err="1">
                <a:latin typeface="+mj-lt"/>
              </a:rPr>
              <a:t>etc</a:t>
            </a:r>
            <a:endParaRPr lang="en-US" sz="2400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+mj-lt"/>
              </a:rPr>
              <a:t>Keep off apps such as You Tube – highly addictive for children, distracts them.</a:t>
            </a:r>
            <a:endParaRPr lang="en-GB" sz="2400" dirty="0">
              <a:latin typeface="+mj-lt"/>
            </a:endParaRPr>
          </a:p>
          <a:p>
            <a:pPr marL="0" indent="0">
              <a:buNone/>
            </a:pPr>
            <a:endParaRPr lang="en-GB" sz="3200" dirty="0"/>
          </a:p>
          <a:p>
            <a:endParaRPr lang="en-GB" sz="3200" dirty="0"/>
          </a:p>
        </p:txBody>
      </p:sp>
      <p:pic>
        <p:nvPicPr>
          <p:cNvPr id="4" name="Picture 2" descr="St.Mary's CE Primary Schoo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08"/>
          <a:stretch/>
        </p:blipFill>
        <p:spPr bwMode="auto">
          <a:xfrm>
            <a:off x="706294" y="400338"/>
            <a:ext cx="935469" cy="1220644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8521078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information you need to know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73985B-38E7-E8EB-F7FC-D0DDCFE48F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735" y="1930400"/>
            <a:ext cx="9046901" cy="4169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2C10BA5-B362-6C54-D6C4-D976055B081D}"/>
              </a:ext>
            </a:extLst>
          </p:cNvPr>
          <p:cNvSpPr txBox="1"/>
          <p:nvPr/>
        </p:nvSpPr>
        <p:spPr>
          <a:xfrm>
            <a:off x="779646" y="1270000"/>
            <a:ext cx="7334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Year Group Trips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4636635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2187" y="220951"/>
            <a:ext cx="9514609" cy="852056"/>
          </a:xfrm>
        </p:spPr>
        <p:txBody>
          <a:bodyPr>
            <a:normAutofit/>
          </a:bodyPr>
          <a:lstStyle/>
          <a:p>
            <a:r>
              <a:rPr lang="en-GB" sz="3200" u="sng" dirty="0"/>
              <a:t>What do you do if you have a concern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31296" y="1073007"/>
            <a:ext cx="10262534" cy="4858746"/>
          </a:xfrm>
        </p:spPr>
        <p:txBody>
          <a:bodyPr>
            <a:noAutofit/>
          </a:bodyPr>
          <a:lstStyle/>
          <a:p>
            <a:endParaRPr lang="en-GB" sz="800" dirty="0">
              <a:latin typeface="+mj-lt"/>
            </a:endParaRPr>
          </a:p>
          <a:p>
            <a:pPr>
              <a:lnSpc>
                <a:spcPct val="170000"/>
              </a:lnSpc>
            </a:pPr>
            <a:r>
              <a:rPr lang="en-GB" sz="2400" dirty="0">
                <a:latin typeface="+mj-lt"/>
              </a:rPr>
              <a:t>Speak to your child’s class teacher at the end of the day.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n-GB" sz="2400" dirty="0">
                <a:latin typeface="+mj-lt"/>
              </a:rPr>
              <a:t>Or email their class account: </a:t>
            </a:r>
          </a:p>
          <a:p>
            <a:pPr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0000"/>
                </a:solidFill>
                <a:latin typeface="+mj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maple@stmarys.slough.sch.uk</a:t>
            </a:r>
            <a:endParaRPr lang="en-GB" sz="2400" dirty="0">
              <a:solidFill>
                <a:srgbClr val="FF0000"/>
              </a:solidFill>
              <a:latin typeface="+mj-lt"/>
            </a:endParaRPr>
          </a:p>
          <a:p>
            <a:pPr>
              <a:lnSpc>
                <a:spcPct val="170000"/>
              </a:lnSpc>
            </a:pPr>
            <a:r>
              <a:rPr lang="en-GB" sz="2400" dirty="0">
                <a:latin typeface="+mj-lt"/>
              </a:rPr>
              <a:t>Speak to the Year Lead </a:t>
            </a:r>
            <a:r>
              <a:rPr lang="en-GB" sz="2400" dirty="0">
                <a:solidFill>
                  <a:schemeClr val="tx1"/>
                </a:solidFill>
                <a:latin typeface="+mj-lt"/>
              </a:rPr>
              <a:t>Ms Rockett</a:t>
            </a:r>
          </a:p>
          <a:p>
            <a:pPr>
              <a:lnSpc>
                <a:spcPct val="170000"/>
              </a:lnSpc>
            </a:pPr>
            <a:r>
              <a:rPr lang="en-GB" sz="2400" dirty="0">
                <a:latin typeface="+mj-lt"/>
              </a:rPr>
              <a:t>Speak to the Headteacher/Assistant Headteachers</a:t>
            </a:r>
          </a:p>
          <a:p>
            <a:endParaRPr lang="en-GB" sz="1050" dirty="0">
              <a:latin typeface="NTFPreCursivefk" panose="03000400000000000000" pitchFamily="66" charset="0"/>
            </a:endParaRPr>
          </a:p>
          <a:p>
            <a:endParaRPr lang="en-GB" sz="1050" dirty="0">
              <a:latin typeface="NTFPreCursivefk" panose="03000400000000000000" pitchFamily="66" charset="0"/>
            </a:endParaRPr>
          </a:p>
          <a:p>
            <a:endParaRPr lang="en-GB" sz="900" dirty="0"/>
          </a:p>
          <a:p>
            <a:endParaRPr lang="en-GB" sz="700" dirty="0"/>
          </a:p>
        </p:txBody>
      </p:sp>
      <p:pic>
        <p:nvPicPr>
          <p:cNvPr id="2050" name="Picture 2" descr="St.Mary's CE Primary School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0308"/>
          <a:stretch/>
        </p:blipFill>
        <p:spPr bwMode="auto">
          <a:xfrm>
            <a:off x="398170" y="220951"/>
            <a:ext cx="935469" cy="1220644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60981228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1abe300-d9b9-4adc-b66e-f0391efc9b74">
      <Terms xmlns="http://schemas.microsoft.com/office/infopath/2007/PartnerControls"/>
    </lcf76f155ced4ddcb4097134ff3c332f>
    <TaxCatchAll xmlns="c7e26a17-3c31-4f31-a43d-b937a1d062a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DD98CEB9DE9B488FE633F1B472D131" ma:contentTypeVersion="15" ma:contentTypeDescription="Create a new document." ma:contentTypeScope="" ma:versionID="5f5f0c0075c0d810352e518532521815">
  <xsd:schema xmlns:xsd="http://www.w3.org/2001/XMLSchema" xmlns:xs="http://www.w3.org/2001/XMLSchema" xmlns:p="http://schemas.microsoft.com/office/2006/metadata/properties" xmlns:ns2="81abe300-d9b9-4adc-b66e-f0391efc9b74" xmlns:ns3="c7e26a17-3c31-4f31-a43d-b937a1d062a2" targetNamespace="http://schemas.microsoft.com/office/2006/metadata/properties" ma:root="true" ma:fieldsID="9a7f77339c535215d45f0b8b123eaa56" ns2:_="" ns3:_="">
    <xsd:import namespace="81abe300-d9b9-4adc-b66e-f0391efc9b74"/>
    <xsd:import namespace="c7e26a17-3c31-4f31-a43d-b937a1d062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abe300-d9b9-4adc-b66e-f0391efc9b7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be81db06-e34f-41c1-bdb2-7522357d48d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e26a17-3c31-4f31-a43d-b937a1d062a2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a921a738-047a-4a55-810a-33a4cb6c3f06}" ma:internalName="TaxCatchAll" ma:showField="CatchAllData" ma:web="c7e26a17-3c31-4f31-a43d-b937a1d062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49AD146-6041-46EB-9FCF-9088AB6EF62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2752F08-1011-47AD-B12D-E27DFF836EFC}">
  <ds:schemaRefs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purl.org/dc/dcmitype/"/>
    <ds:schemaRef ds:uri="http://schemas.microsoft.com/office/2006/metadata/properties"/>
    <ds:schemaRef ds:uri="81abe300-d9b9-4adc-b66e-f0391efc9b74"/>
    <ds:schemaRef ds:uri="c7e26a17-3c31-4f31-a43d-b937a1d062a2"/>
    <ds:schemaRef ds:uri="http://purl.org/dc/elements/1.1/"/>
    <ds:schemaRef ds:uri="http://schemas.microsoft.com/office/infopath/2007/PartnerControls"/>
    <ds:schemaRef ds:uri="http://www.w3.org/XML/1998/namespace"/>
    <ds:schemaRef ds:uri="fcc1bd2c-825c-40b9-91ed-8b856fa205af"/>
    <ds:schemaRef ds:uri="b868b0ca-b4a7-4d16-8543-e1dc3d3854a7"/>
  </ds:schemaRefs>
</ds:datastoreItem>
</file>

<file path=customXml/itemProps3.xml><?xml version="1.0" encoding="utf-8"?>
<ds:datastoreItem xmlns:ds="http://schemas.openxmlformats.org/officeDocument/2006/customXml" ds:itemID="{4878C223-F87B-4D39-BAE1-1F77BCA218C3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698</Words>
  <Application>Microsoft Office PowerPoint</Application>
  <PresentationFormat>Widescreen</PresentationFormat>
  <Paragraphs>122</Paragraphs>
  <Slides>14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NTFPreCursivefk</vt:lpstr>
      <vt:lpstr>Trebuchet MS</vt:lpstr>
      <vt:lpstr>Wingdings 3</vt:lpstr>
      <vt:lpstr>Facet</vt:lpstr>
      <vt:lpstr>St Mary’s Church of England  Primary School   Meet the teacher    </vt:lpstr>
      <vt:lpstr>Behaviour Policy </vt:lpstr>
      <vt:lpstr>The School Day</vt:lpstr>
      <vt:lpstr>The School Day</vt:lpstr>
      <vt:lpstr>The School Day</vt:lpstr>
      <vt:lpstr>PowerPoint Presentation</vt:lpstr>
      <vt:lpstr>Homework</vt:lpstr>
      <vt:lpstr>Homework</vt:lpstr>
      <vt:lpstr>Homework</vt:lpstr>
      <vt:lpstr>Homework</vt:lpstr>
      <vt:lpstr>Reading Records examples</vt:lpstr>
      <vt:lpstr>How can you help at home?</vt:lpstr>
      <vt:lpstr>Key information you need to know</vt:lpstr>
      <vt:lpstr>What do you do if you have a concern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Manjit Nota</dc:creator>
  <cp:lastModifiedBy>Jacqueline Rockett</cp:lastModifiedBy>
  <cp:revision>44</cp:revision>
  <cp:lastPrinted>2023-07-19T13:07:01Z</cp:lastPrinted>
  <dcterms:created xsi:type="dcterms:W3CDTF">2022-06-11T17:06:02Z</dcterms:created>
  <dcterms:modified xsi:type="dcterms:W3CDTF">2025-09-09T09:00:03Z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0x0101000FDD98CEB9DE9B488FE633F1B472D131</vt:lpwstr>
  </property>
  <property fmtid="{D5CDD505-2E9C-101B-9397-08002B2CF9AE}" pid="3" name="xd_ProgID">
    <vt:lpwstr/>
  </property>
  <property fmtid="{D5CDD505-2E9C-101B-9397-08002B2CF9AE}" pid="4" name="MediaServiceImageTags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xd_Signature">
    <vt:bool>false</vt:bool>
  </property>
</Properties>
</file>