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93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80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88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101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570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671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749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8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732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7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3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B7C71-5EEB-4EE2-A9E9-6BA69A7BDB01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197B8-5DC8-4ABB-A613-10C9C5FF21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595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3905" y="640080"/>
            <a:ext cx="988383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>
                <a:solidFill>
                  <a:srgbClr val="0070C0"/>
                </a:solidFill>
              </a:rPr>
              <a:t>Key Stage 2 SATs</a:t>
            </a:r>
          </a:p>
          <a:p>
            <a:pPr algn="ctr"/>
            <a:endParaRPr lang="en-GB" sz="8800" b="1" dirty="0">
              <a:solidFill>
                <a:srgbClr val="0070C0"/>
              </a:solidFill>
            </a:endParaRPr>
          </a:p>
          <a:p>
            <a:pPr algn="ctr"/>
            <a:r>
              <a:rPr lang="en-GB" sz="8800" b="1" dirty="0">
                <a:solidFill>
                  <a:srgbClr val="0070C0"/>
                </a:solidFill>
              </a:rPr>
              <a:t>May 2026</a:t>
            </a:r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90" y="216794"/>
            <a:ext cx="1435043" cy="1578755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361" y="216794"/>
            <a:ext cx="1073092" cy="143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30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80399"/>
              </p:ext>
            </p:extLst>
          </p:nvPr>
        </p:nvGraphicFramePr>
        <p:xfrm>
          <a:off x="935989" y="1597896"/>
          <a:ext cx="9771380" cy="39018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7050">
                  <a:extLst>
                    <a:ext uri="{9D8B030D-6E8A-4147-A177-3AD203B41FA5}">
                      <a16:colId xmlns:a16="http://schemas.microsoft.com/office/drawing/2014/main" val="3803671583"/>
                    </a:ext>
                  </a:extLst>
                </a:gridCol>
                <a:gridCol w="3330575">
                  <a:extLst>
                    <a:ext uri="{9D8B030D-6E8A-4147-A177-3AD203B41FA5}">
                      <a16:colId xmlns:a16="http://schemas.microsoft.com/office/drawing/2014/main" val="2822451220"/>
                    </a:ext>
                  </a:extLst>
                </a:gridCol>
                <a:gridCol w="540385">
                  <a:extLst>
                    <a:ext uri="{9D8B030D-6E8A-4147-A177-3AD203B41FA5}">
                      <a16:colId xmlns:a16="http://schemas.microsoft.com/office/drawing/2014/main" val="268129621"/>
                    </a:ext>
                  </a:extLst>
                </a:gridCol>
                <a:gridCol w="4103370">
                  <a:extLst>
                    <a:ext uri="{9D8B030D-6E8A-4147-A177-3AD203B41FA5}">
                      <a16:colId xmlns:a16="http://schemas.microsoft.com/office/drawing/2014/main" val="6230428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9.15am – 10.45am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K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11.15am – 12.30pm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0854139"/>
                  </a:ext>
                </a:extLst>
              </a:tr>
              <a:tr h="9131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MONDAY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11</a:t>
                      </a:r>
                      <a:r>
                        <a:rPr lang="en-GB" sz="1600" baseline="30000" dirty="0">
                          <a:effectLst/>
                        </a:rPr>
                        <a:t>th</a:t>
                      </a:r>
                      <a:r>
                        <a:rPr lang="en-GB" sz="1600" dirty="0">
                          <a:effectLst/>
                        </a:rPr>
                        <a:t> May</a:t>
                      </a:r>
                      <a:endParaRPr lang="en-GB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GRAMMAR, SPELLING and PUNCTUATION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Paper 1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45 minutes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(9.15am – 10.00am)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GRAMMAR, SPELLING and PUNCTUATION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Paper 2 – SPELLINGS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15 minutes (approx.)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(11.15am – 11.30am approx.)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479473"/>
                  </a:ext>
                </a:extLst>
              </a:tr>
              <a:tr h="9131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TUESDAY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12</a:t>
                      </a:r>
                      <a:r>
                        <a:rPr lang="en-GB" sz="1600" baseline="30000" dirty="0">
                          <a:effectLst/>
                        </a:rPr>
                        <a:t>th</a:t>
                      </a:r>
                      <a:r>
                        <a:rPr lang="en-GB" sz="1600" dirty="0">
                          <a:effectLst/>
                        </a:rPr>
                        <a:t> May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­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ENGLISH READING 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 hour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(9.15am – 10.15am)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5744131"/>
                  </a:ext>
                </a:extLst>
              </a:tr>
              <a:tr h="9131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WEDNESDAY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13</a:t>
                      </a:r>
                      <a:r>
                        <a:rPr lang="en-GB" sz="1600" baseline="30000" dirty="0">
                          <a:effectLst/>
                        </a:rPr>
                        <a:t>th</a:t>
                      </a:r>
                      <a:r>
                        <a:rPr lang="en-GB" sz="1600" dirty="0">
                          <a:effectLst/>
                        </a:rPr>
                        <a:t> May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MATHS ARITHMETIC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Paper 1 – 30 minutes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(9.15am – 9.45am)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MATHS REASONING 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 Paper 2 - 40 minutes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(11.15am – 11.55am)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4079472"/>
                  </a:ext>
                </a:extLst>
              </a:tr>
              <a:tr h="9131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THURSDAY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14</a:t>
                      </a:r>
                      <a:r>
                        <a:rPr lang="en-GB" sz="1600" baseline="30000" dirty="0">
                          <a:effectLst/>
                        </a:rPr>
                        <a:t>th</a:t>
                      </a:r>
                      <a:r>
                        <a:rPr lang="en-GB" sz="1600" dirty="0">
                          <a:effectLst/>
                        </a:rPr>
                        <a:t> May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­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MATHS REASONING 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 Paper 3 - 40 minutes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(9.15am – 9.55am)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B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111565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5989" y="5511338"/>
            <a:ext cx="9771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The start times may change.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2465" y="332509"/>
            <a:ext cx="9567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</a:rPr>
              <a:t>Timetable for the Week</a:t>
            </a:r>
          </a:p>
        </p:txBody>
      </p:sp>
    </p:spTree>
    <p:extLst>
      <p:ext uri="{BB962C8B-B14F-4D97-AF65-F5344CB8AC3E}">
        <p14:creationId xmlns:p14="http://schemas.microsoft.com/office/powerpoint/2010/main" val="2134802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069" y="149629"/>
            <a:ext cx="116960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70C0"/>
                </a:solidFill>
              </a:rPr>
              <a:t>Key Information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1069" y="1230284"/>
            <a:ext cx="527858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SATs are NATIONAL tests taken by Year 6 pupils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ALL primary schools take the tests on the same day at roughly the same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Tests are statutory – not optional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Children are reported as being: </a:t>
            </a:r>
          </a:p>
          <a:p>
            <a:r>
              <a:rPr lang="en-GB" sz="2800" dirty="0"/>
              <a:t>     WORKING TOWARDS (WTS)</a:t>
            </a:r>
          </a:p>
          <a:p>
            <a:r>
              <a:rPr lang="en-GB" sz="2800" dirty="0"/>
              <a:t>     EXPECTED (EXP)</a:t>
            </a:r>
          </a:p>
          <a:p>
            <a:r>
              <a:rPr lang="en-GB" sz="2800" dirty="0"/>
              <a:t>     GREATER DEPTH OF STUDY (GD)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771803" y="1165292"/>
            <a:ext cx="599070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Pupils are tested in: </a:t>
            </a:r>
          </a:p>
          <a:p>
            <a:r>
              <a:rPr lang="en-GB" sz="2800" dirty="0"/>
              <a:t>      reading comprehension</a:t>
            </a:r>
          </a:p>
          <a:p>
            <a:r>
              <a:rPr lang="en-GB" sz="2800" dirty="0"/>
              <a:t>      maths – arithmetic and reasoning</a:t>
            </a:r>
          </a:p>
          <a:p>
            <a:r>
              <a:rPr lang="en-GB" sz="2800" dirty="0"/>
              <a:t>      grammar, punctuation &amp; spelling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Writing is teacher assessed throughout the year – so no test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No appeals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Results are published in early July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Results are shared with parents and secondary schools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75077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6857" y="0"/>
            <a:ext cx="89526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0070C0"/>
                </a:solidFill>
              </a:rPr>
              <a:t>Key Information – The Tests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6007" y="814647"/>
            <a:ext cx="51538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Tests are completed in absolute silence. Once tests have started, there is no verbal or non verbal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Tests are taken under strict test conditions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No leaving the test room to go to the toilet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248400" y="906704"/>
            <a:ext cx="558892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No pencil cases. The school will provide all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Where it is normal classroom practise, children may have a prompt, reader or scribe.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40574" y="4588625"/>
            <a:ext cx="112969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If these conditions are NOT maintained throughout all tests, then maladministration is said to have occurred and ALL pupil papers in ALL subjects are invalidated.</a:t>
            </a:r>
          </a:p>
        </p:txBody>
      </p:sp>
    </p:spTree>
    <p:extLst>
      <p:ext uri="{BB962C8B-B14F-4D97-AF65-F5344CB8AC3E}">
        <p14:creationId xmlns:p14="http://schemas.microsoft.com/office/powerpoint/2010/main" val="106689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6857" y="0"/>
            <a:ext cx="89526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0070C0"/>
                </a:solidFill>
              </a:rPr>
              <a:t>Key Information – The Rooms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4567" y="1047404"/>
            <a:ext cx="562771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Pupils should bring a water bottle in for the tests – preferably with a sports cap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Each room has two invigilators – a class teacher and Teaching Assistant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As many rooms as possible are used for the tests – for comfort reasons. Room allocations are non-negotiable and will remain the same for all tests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01541" y="1167938"/>
            <a:ext cx="5569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School will provide all stationery for the tests so children do not need pencil cases</a:t>
            </a:r>
          </a:p>
        </p:txBody>
      </p:sp>
    </p:spTree>
    <p:extLst>
      <p:ext uri="{BB962C8B-B14F-4D97-AF65-F5344CB8AC3E}">
        <p14:creationId xmlns:p14="http://schemas.microsoft.com/office/powerpoint/2010/main" val="2738409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0160" y="66502"/>
            <a:ext cx="9742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On The Day!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6131" y="1397155"/>
            <a:ext cx="546146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It is imperative that your children are not absent any day during this week.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Equally they </a:t>
            </a:r>
            <a:r>
              <a:rPr lang="en-GB" sz="2800" b="1" dirty="0"/>
              <a:t>must</a:t>
            </a:r>
            <a:r>
              <a:rPr lang="en-GB" sz="2800" dirty="0"/>
              <a:t> be in school by 8.30am each day.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If your child is feeling a little unwell, bring them into school. We can send them home after the tests if necessary.</a:t>
            </a:r>
          </a:p>
          <a:p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026727" y="1397155"/>
            <a:ext cx="57939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If your child is ill on the day of the SATs, please ring the school office by 7.30am and they will advise you of what to do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84331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1397" y="0"/>
            <a:ext cx="9742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On The Day!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19251" y="1088967"/>
            <a:ext cx="67083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Above all – do not worry! These are tests that we are all ready for.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7571" y="2144684"/>
            <a:ext cx="567759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Ensure that your child has had a good, healthy breakfast – such as toast, porridge, cereal, </a:t>
            </a:r>
            <a:r>
              <a:rPr lang="en-GB" sz="2800" dirty="0" err="1"/>
              <a:t>etc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Make sure that you set off to school in plenty of time so there is no need to rush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Be on the school playground by 8.30am every day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51418" y="2111433"/>
            <a:ext cx="56194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Make sure that your child goes to bed at a reasonable time and gets a good night’s sleep. It will be a tiring week!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There is no need for your child to be anxious as they have been well prepared through their lessons alongside the homework that has been provided each week.</a:t>
            </a:r>
          </a:p>
        </p:txBody>
      </p:sp>
    </p:spTree>
    <p:extLst>
      <p:ext uri="{BB962C8B-B14F-4D97-AF65-F5344CB8AC3E}">
        <p14:creationId xmlns:p14="http://schemas.microsoft.com/office/powerpoint/2010/main" val="570658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791726"/>
              </p:ext>
            </p:extLst>
          </p:nvPr>
        </p:nvGraphicFramePr>
        <p:xfrm>
          <a:off x="1130531" y="1539921"/>
          <a:ext cx="9514840" cy="38536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0380">
                  <a:extLst>
                    <a:ext uri="{9D8B030D-6E8A-4147-A177-3AD203B41FA5}">
                      <a16:colId xmlns:a16="http://schemas.microsoft.com/office/drawing/2014/main" val="1912905972"/>
                    </a:ext>
                  </a:extLst>
                </a:gridCol>
                <a:gridCol w="3236595">
                  <a:extLst>
                    <a:ext uri="{9D8B030D-6E8A-4147-A177-3AD203B41FA5}">
                      <a16:colId xmlns:a16="http://schemas.microsoft.com/office/drawing/2014/main" val="1399551943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1263178634"/>
                    </a:ext>
                  </a:extLst>
                </a:gridCol>
                <a:gridCol w="3974465">
                  <a:extLst>
                    <a:ext uri="{9D8B030D-6E8A-4147-A177-3AD203B41FA5}">
                      <a16:colId xmlns:a16="http://schemas.microsoft.com/office/drawing/2014/main" val="28234024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9.15am – 10.45am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K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11.15am – 12.30pm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7264378"/>
                  </a:ext>
                </a:extLst>
              </a:tr>
              <a:tr h="9004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MONDAY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­11th</a:t>
                      </a:r>
                      <a:r>
                        <a:rPr lang="en-GB" sz="1200" dirty="0">
                          <a:effectLst/>
                        </a:rPr>
                        <a:t> May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GRAMMAR, SPELLING and PUNCTUATION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Paper 1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45 minutes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(9.15am – 10.00am)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GRAMMAR, SPELLING and PUNCTUATION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Paper 2 – SPELLINGS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15 minutes (approx.)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(11.15am – 11.30am approx.)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0334638"/>
                  </a:ext>
                </a:extLst>
              </a:tr>
              <a:tr h="9004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­TUESDAY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12</a:t>
                      </a:r>
                      <a:r>
                        <a:rPr lang="en-GB" sz="1200" baseline="30000" dirty="0">
                          <a:effectLst/>
                        </a:rPr>
                        <a:t>th</a:t>
                      </a:r>
                      <a:r>
                        <a:rPr lang="en-GB" sz="1200" dirty="0">
                          <a:effectLst/>
                        </a:rPr>
                        <a:t> May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ENGLISH READING 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 hour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(9.15am – 10.15am)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4102287"/>
                  </a:ext>
                </a:extLst>
              </a:tr>
              <a:tr h="9004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WEDNESDAY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13</a:t>
                      </a:r>
                      <a:r>
                        <a:rPr lang="en-GB" sz="1200" baseline="30000" dirty="0">
                          <a:effectLst/>
                        </a:rPr>
                        <a:t>th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May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MATHS ARITHMETIC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Paper 1 – 30 minutes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(9.15am – 9.45am)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MATHS REASONING 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 Paper 2 - 40 minutes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(11.15am – 11.55am)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86584073"/>
                  </a:ext>
                </a:extLst>
              </a:tr>
              <a:tr h="9004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THURSDAY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14</a:t>
                      </a:r>
                      <a:r>
                        <a:rPr lang="en-GB" sz="1200" baseline="30000" dirty="0">
                          <a:effectLst/>
                        </a:rPr>
                        <a:t>th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May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MATHS REASONING 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 Paper 3 - 40 minutes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(9.15am – 9.55am)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B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745978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64277" y="141316"/>
            <a:ext cx="9418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SAT Timetable</a:t>
            </a:r>
          </a:p>
        </p:txBody>
      </p:sp>
    </p:spTree>
    <p:extLst>
      <p:ext uri="{BB962C8B-B14F-4D97-AF65-F5344CB8AC3E}">
        <p14:creationId xmlns:p14="http://schemas.microsoft.com/office/powerpoint/2010/main" val="3235152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8516" y="266007"/>
            <a:ext cx="114216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All the staff and pupils of St Mary’s would like to take this opportunity to wish your child the very best of luck!</a:t>
            </a:r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</p:txBody>
      </p:sp>
      <p:sp>
        <p:nvSpPr>
          <p:cNvPr id="3" name="AutoShape 2" descr="Image result for good luck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8597" y="2182870"/>
            <a:ext cx="3446232" cy="34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6" ma:contentTypeDescription="Create a new document." ma:contentTypeScope="" ma:versionID="a65ff075e736d9e3699afc97243afad1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48099526251309956f20f9908258b331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  <MediaLengthInSeconds xmlns="81abe300-d9b9-4adc-b66e-f0391efc9b7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2327E1-CE29-4278-99CE-C7FD360A6293}"/>
</file>

<file path=customXml/itemProps2.xml><?xml version="1.0" encoding="utf-8"?>
<ds:datastoreItem xmlns:ds="http://schemas.openxmlformats.org/officeDocument/2006/customXml" ds:itemID="{A1F005AF-5250-40BC-90CF-E71A7A934D17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c7e26a17-3c31-4f31-a43d-b937a1d062a2"/>
    <ds:schemaRef ds:uri="81abe300-d9b9-4adc-b66e-f0391efc9b74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19312BF-F5F3-453D-82BF-E7E81E4EFDB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743</Words>
  <Application>Microsoft Office PowerPoint</Application>
  <PresentationFormat>Widescreen</PresentationFormat>
  <Paragraphs>131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Gael Robinson</dc:creator>
  <cp:lastModifiedBy>Jacqueline Rockett</cp:lastModifiedBy>
  <cp:revision>19</cp:revision>
  <dcterms:created xsi:type="dcterms:W3CDTF">2020-02-27T14:48:06Z</dcterms:created>
  <dcterms:modified xsi:type="dcterms:W3CDTF">2026-01-13T08:55:44Z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Order">
    <vt:r8>2452200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