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872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1523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864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4255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5854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5650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6456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6782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59267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7852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6377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150342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5654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929741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84679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06754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4947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6F15528-21DE-4FAA-801E-634DDDAF4B2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9528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3" r:id="rId1"/>
    <p:sldLayoutId id="2147483874" r:id="rId2"/>
    <p:sldLayoutId id="2147483875" r:id="rId3"/>
    <p:sldLayoutId id="2147483876" r:id="rId4"/>
    <p:sldLayoutId id="2147483877" r:id="rId5"/>
    <p:sldLayoutId id="2147483878" r:id="rId6"/>
    <p:sldLayoutId id="2147483879" r:id="rId7"/>
    <p:sldLayoutId id="2147483880" r:id="rId8"/>
    <p:sldLayoutId id="2147483881" r:id="rId9"/>
    <p:sldLayoutId id="2147483882" r:id="rId10"/>
    <p:sldLayoutId id="2147483883" r:id="rId11"/>
    <p:sldLayoutId id="2147483884" r:id="rId12"/>
    <p:sldLayoutId id="2147483885" r:id="rId13"/>
    <p:sldLayoutId id="2147483886" r:id="rId14"/>
    <p:sldLayoutId id="2147483887" r:id="rId15"/>
    <p:sldLayoutId id="21474838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ducation.gov.uk/schools/pupilsupport/premiu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EBE9C5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grpSp>
        <p:nvGrpSpPr>
          <p:cNvPr id="3" name="object 3"/>
          <p:cNvGrpSpPr/>
          <p:nvPr/>
        </p:nvGrpSpPr>
        <p:grpSpPr>
          <a:xfrm>
            <a:off x="225552" y="301752"/>
            <a:ext cx="8689975" cy="6353810"/>
            <a:chOff x="225552" y="301752"/>
            <a:chExt cx="8689975" cy="6353810"/>
          </a:xfrm>
        </p:grpSpPr>
        <p:sp>
          <p:nvSpPr>
            <p:cNvPr id="4" name="object 4"/>
            <p:cNvSpPr/>
            <p:nvPr/>
          </p:nvSpPr>
          <p:spPr>
            <a:xfrm>
              <a:off x="225552" y="301752"/>
              <a:ext cx="8689848" cy="635355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" name="object 5"/>
            <p:cNvSpPr/>
            <p:nvPr/>
          </p:nvSpPr>
          <p:spPr>
            <a:xfrm>
              <a:off x="304800" y="329184"/>
              <a:ext cx="8532114" cy="619681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" name="object 6"/>
            <p:cNvSpPr/>
            <p:nvPr/>
          </p:nvSpPr>
          <p:spPr>
            <a:xfrm>
              <a:off x="304800" y="329184"/>
              <a:ext cx="8532495" cy="6196965"/>
            </a:xfrm>
            <a:custGeom>
              <a:avLst/>
              <a:gdLst/>
              <a:ahLst/>
              <a:cxnLst/>
              <a:rect l="l" t="t" r="r" b="b"/>
              <a:pathLst>
                <a:path w="8532495" h="6196965">
                  <a:moveTo>
                    <a:pt x="0" y="128905"/>
                  </a:moveTo>
                  <a:lnTo>
                    <a:pt x="10133" y="78759"/>
                  </a:lnTo>
                  <a:lnTo>
                    <a:pt x="37769" y="37782"/>
                  </a:lnTo>
                  <a:lnTo>
                    <a:pt x="78759" y="10140"/>
                  </a:lnTo>
                  <a:lnTo>
                    <a:pt x="128955" y="0"/>
                  </a:lnTo>
                  <a:lnTo>
                    <a:pt x="8403082" y="0"/>
                  </a:lnTo>
                  <a:lnTo>
                    <a:pt x="8453300" y="10140"/>
                  </a:lnTo>
                  <a:lnTo>
                    <a:pt x="8494315" y="37782"/>
                  </a:lnTo>
                  <a:lnTo>
                    <a:pt x="8521971" y="78759"/>
                  </a:lnTo>
                  <a:lnTo>
                    <a:pt x="8532114" y="128905"/>
                  </a:lnTo>
                  <a:lnTo>
                    <a:pt x="8532114" y="6067856"/>
                  </a:lnTo>
                  <a:lnTo>
                    <a:pt x="8521971" y="6118052"/>
                  </a:lnTo>
                  <a:lnTo>
                    <a:pt x="8494315" y="6159042"/>
                  </a:lnTo>
                  <a:lnTo>
                    <a:pt x="8453300" y="6186678"/>
                  </a:lnTo>
                  <a:lnTo>
                    <a:pt x="8403082" y="6196812"/>
                  </a:lnTo>
                  <a:lnTo>
                    <a:pt x="128955" y="6196812"/>
                  </a:lnTo>
                  <a:lnTo>
                    <a:pt x="78759" y="6186678"/>
                  </a:lnTo>
                  <a:lnTo>
                    <a:pt x="37769" y="6159042"/>
                  </a:lnTo>
                  <a:lnTo>
                    <a:pt x="10133" y="6118052"/>
                  </a:lnTo>
                  <a:lnTo>
                    <a:pt x="0" y="6067856"/>
                  </a:lnTo>
                  <a:lnTo>
                    <a:pt x="0" y="128905"/>
                  </a:lnTo>
                  <a:close/>
                </a:path>
              </a:pathLst>
            </a:custGeom>
            <a:ln w="3175">
              <a:solidFill>
                <a:srgbClr val="A3A2A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1824354" y="1125727"/>
            <a:ext cx="6678930" cy="127534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5"/>
              </a:spcBef>
            </a:pPr>
            <a:r>
              <a:rPr lang="en-GB" sz="4100" dirty="0" smtClean="0">
                <a:latin typeface="Arial Narrow"/>
                <a:cs typeface="Arial Narrow"/>
              </a:rPr>
              <a:t>St. Mary’s CE Primary School</a:t>
            </a:r>
            <a:br>
              <a:rPr lang="en-GB" sz="4100" dirty="0" smtClean="0">
                <a:latin typeface="Arial Narrow"/>
                <a:cs typeface="Arial Narrow"/>
              </a:rPr>
            </a:br>
            <a:r>
              <a:rPr lang="en-GB" sz="4100" dirty="0" smtClean="0">
                <a:latin typeface="Arial Narrow"/>
                <a:cs typeface="Arial Narrow"/>
              </a:rPr>
              <a:t>Slough</a:t>
            </a:r>
            <a:r>
              <a:rPr sz="4100" dirty="0" smtClean="0">
                <a:latin typeface="Arial Narrow"/>
                <a:cs typeface="Arial Narrow"/>
              </a:rPr>
              <a:t>.</a:t>
            </a:r>
            <a:endParaRPr sz="4100" dirty="0">
              <a:latin typeface="Arial Narrow"/>
              <a:cs typeface="Arial Narrow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254048" y="3635120"/>
            <a:ext cx="716343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7D7C69"/>
                </a:solidFill>
                <a:latin typeface="Verdana"/>
                <a:cs typeface="Verdana"/>
              </a:rPr>
              <a:t>Pupil Premium Strategy </a:t>
            </a:r>
            <a:r>
              <a:rPr sz="2400" dirty="0">
                <a:solidFill>
                  <a:srgbClr val="7D7C69"/>
                </a:solidFill>
                <a:latin typeface="Verdana"/>
                <a:cs typeface="Verdana"/>
              </a:rPr>
              <a:t>Statement</a:t>
            </a:r>
            <a:r>
              <a:rPr sz="2400" spc="-15" dirty="0">
                <a:solidFill>
                  <a:srgbClr val="7D7C69"/>
                </a:solidFill>
                <a:latin typeface="Verdana"/>
                <a:cs typeface="Verdana"/>
              </a:rPr>
              <a:t> </a:t>
            </a:r>
            <a:r>
              <a:rPr sz="2400" spc="-5" dirty="0" smtClean="0">
                <a:solidFill>
                  <a:srgbClr val="7D7C69"/>
                </a:solidFill>
                <a:latin typeface="Verdana"/>
                <a:cs typeface="Verdana"/>
              </a:rPr>
              <a:t>20</a:t>
            </a:r>
            <a:r>
              <a:rPr lang="en-GB" sz="2400" spc="-5" dirty="0" smtClean="0">
                <a:solidFill>
                  <a:srgbClr val="7D7C69"/>
                </a:solidFill>
                <a:latin typeface="Verdana"/>
                <a:cs typeface="Verdana"/>
              </a:rPr>
              <a:t>20</a:t>
            </a:r>
            <a:r>
              <a:rPr sz="2400" spc="-5" dirty="0" smtClean="0">
                <a:solidFill>
                  <a:srgbClr val="7D7C69"/>
                </a:solidFill>
                <a:latin typeface="Verdana"/>
                <a:cs typeface="Verdana"/>
              </a:rPr>
              <a:t>-202</a:t>
            </a:r>
            <a:r>
              <a:rPr lang="en-GB" sz="2400" spc="-5" dirty="0" smtClean="0">
                <a:solidFill>
                  <a:srgbClr val="7D7C69"/>
                </a:solidFill>
                <a:latin typeface="Verdana"/>
                <a:cs typeface="Verdana"/>
              </a:rPr>
              <a:t>3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2022728"/>
            <a:ext cx="11430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3"/>
          <p:cNvSpPr>
            <a:spLocks noChangeArrowheads="1"/>
          </p:cNvSpPr>
          <p:nvPr/>
        </p:nvSpPr>
        <p:spPr bwMode="auto">
          <a:xfrm>
            <a:off x="1104900" y="5715992"/>
            <a:ext cx="67056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Building a bright future for myself, my school and my </a:t>
            </a:r>
            <a:r>
              <a:rPr lang="en-US" altLang="en-US" sz="1200" dirty="0" smtClean="0"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community</a:t>
            </a:r>
            <a:endParaRPr kumimoji="0" lang="en-GB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00122" y="301879"/>
            <a:ext cx="51193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Arial Narrow"/>
                <a:cs typeface="Arial Narrow"/>
              </a:rPr>
              <a:t>PUPIL PREMIUM</a:t>
            </a:r>
            <a:r>
              <a:rPr spc="-120" dirty="0">
                <a:latin typeface="Arial Narrow"/>
                <a:cs typeface="Arial Narrow"/>
              </a:rPr>
              <a:t> </a:t>
            </a:r>
            <a:r>
              <a:rPr spc="-10" dirty="0">
                <a:latin typeface="Arial Narrow"/>
                <a:cs typeface="Arial Narrow"/>
              </a:rPr>
              <a:t>OVERVIEW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33400" y="990600"/>
            <a:ext cx="7995284" cy="5306581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1200" b="1" spc="-5" dirty="0">
                <a:latin typeface="Calibri" panose="020F0502020204030204" pitchFamily="34" charset="0"/>
                <a:cs typeface="Calibri" panose="020F0502020204030204" pitchFamily="34" charset="0"/>
              </a:rPr>
              <a:t>What </a:t>
            </a:r>
            <a:r>
              <a:rPr sz="1200" b="1" dirty="0">
                <a:latin typeface="Calibri" panose="020F0502020204030204" pitchFamily="34" charset="0"/>
                <a:cs typeface="Calibri" panose="020F0502020204030204" pitchFamily="34" charset="0"/>
              </a:rPr>
              <a:t>is the Pupil</a:t>
            </a:r>
            <a:r>
              <a:rPr sz="1200" b="1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200" b="1" dirty="0">
                <a:latin typeface="Calibri" panose="020F0502020204030204" pitchFamily="34" charset="0"/>
                <a:cs typeface="Calibri" panose="020F0502020204030204" pitchFamily="34" charset="0"/>
              </a:rPr>
              <a:t>Premium?</a:t>
            </a:r>
            <a:endParaRPr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300"/>
              </a:spcBef>
            </a:pP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Pupil Premium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was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introduced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by the Government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in April </a:t>
            </a:r>
            <a:r>
              <a:rPr sz="1200" spc="-15" dirty="0">
                <a:latin typeface="Calibri" panose="020F0502020204030204" pitchFamily="34" charset="0"/>
                <a:cs typeface="Calibri" panose="020F0502020204030204" pitchFamily="34" charset="0"/>
              </a:rPr>
              <a:t>2011.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It was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designed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to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give additional money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to support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schools in raising 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attainment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of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children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who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receive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free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school meals, children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whose parents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serve in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Armed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Forces and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those children in local  authority care.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These groups of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children have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been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identified nationally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as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achieving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at a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lower level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than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children from </a:t>
            </a:r>
            <a:r>
              <a:rPr sz="1200" spc="10" dirty="0">
                <a:latin typeface="Calibri" panose="020F0502020204030204" pitchFamily="34" charset="0"/>
                <a:cs typeface="Calibri" panose="020F0502020204030204" pitchFamily="34" charset="0"/>
              </a:rPr>
              <a:t>other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backgrounds. 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For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example,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national figures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show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that </a:t>
            </a:r>
            <a:r>
              <a:rPr sz="1200" spc="-35" dirty="0">
                <a:latin typeface="Calibri" panose="020F0502020204030204" pitchFamily="34" charset="0"/>
                <a:cs typeface="Calibri" panose="020F0502020204030204" pitchFamily="34" charset="0"/>
              </a:rPr>
              <a:t>11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year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olds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who are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eligible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for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Free School Meals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are around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twice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as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likely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not to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achieve their 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Age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Related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Expectation (ARE)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in math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and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English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as other </a:t>
            </a:r>
            <a:r>
              <a:rPr sz="1200" spc="-35" dirty="0">
                <a:latin typeface="Calibri" panose="020F0502020204030204" pitchFamily="34" charset="0"/>
                <a:cs typeface="Calibri" panose="020F0502020204030204" pitchFamily="34" charset="0"/>
              </a:rPr>
              <a:t>11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year olds.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pupil premium is additional funding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for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publicly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funded 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schools in England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to raise the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attainment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of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disadvantaged pupils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of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all abilities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and to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close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the gaps between them and </a:t>
            </a:r>
            <a:r>
              <a:rPr sz="1200" spc="15" dirty="0">
                <a:latin typeface="Calibri" panose="020F0502020204030204" pitchFamily="34" charset="0"/>
                <a:cs typeface="Calibri" panose="020F0502020204030204" pitchFamily="34" charset="0"/>
              </a:rPr>
              <a:t>their</a:t>
            </a:r>
            <a:r>
              <a:rPr sz="1200" spc="-9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peers.</a:t>
            </a: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75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200" b="1" spc="-5" dirty="0">
                <a:latin typeface="Calibri" panose="020F0502020204030204" pitchFamily="34" charset="0"/>
                <a:cs typeface="Calibri" panose="020F0502020204030204" pitchFamily="34" charset="0"/>
              </a:rPr>
              <a:t>Where </a:t>
            </a:r>
            <a:r>
              <a:rPr sz="1200" b="1" dirty="0">
                <a:latin typeface="Calibri" panose="020F0502020204030204" pitchFamily="34" charset="0"/>
                <a:cs typeface="Calibri" panose="020F0502020204030204" pitchFamily="34" charset="0"/>
              </a:rPr>
              <a:t>does the money come</a:t>
            </a:r>
            <a:r>
              <a:rPr sz="1200" b="1" spc="-1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200" b="1" dirty="0">
                <a:latin typeface="Calibri" panose="020F0502020204030204" pitchFamily="34" charset="0"/>
                <a:cs typeface="Calibri" panose="020F0502020204030204" pitchFamily="34" charset="0"/>
              </a:rPr>
              <a:t>from?</a:t>
            </a:r>
            <a:endParaRPr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 marR="74930">
              <a:lnSpc>
                <a:spcPct val="100000"/>
              </a:lnSpc>
              <a:spcBef>
                <a:spcPts val="300"/>
              </a:spcBef>
            </a:pP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Pupil Premium is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an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additional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fund to the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school main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budget and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is allocated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to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schools from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the national government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based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on the 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number of children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who are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currently known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to be or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have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been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eligible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for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Free School Meals within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last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6 years (ever </a:t>
            </a:r>
            <a:r>
              <a:rPr sz="1200" spc="20" dirty="0">
                <a:latin typeface="Calibri" panose="020F0502020204030204" pitchFamily="34" charset="0"/>
                <a:cs typeface="Calibri" panose="020F0502020204030204" pitchFamily="34" charset="0"/>
              </a:rPr>
              <a:t>6),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whose  parents serve in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Armed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Forces and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children who have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been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looked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after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in local authority care continuously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for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more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than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six</a:t>
            </a:r>
            <a:r>
              <a:rPr sz="1200" spc="7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months.</a:t>
            </a:r>
            <a:endParaRPr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5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200" b="1" spc="-5" dirty="0">
                <a:latin typeface="Calibri" panose="020F0502020204030204" pitchFamily="34" charset="0"/>
                <a:cs typeface="Calibri" panose="020F0502020204030204" pitchFamily="34" charset="0"/>
              </a:rPr>
              <a:t>How the </a:t>
            </a:r>
            <a:r>
              <a:rPr sz="1200" b="1" dirty="0">
                <a:latin typeface="Calibri" panose="020F0502020204030204" pitchFamily="34" charset="0"/>
                <a:cs typeface="Calibri" panose="020F0502020204030204" pitchFamily="34" charset="0"/>
              </a:rPr>
              <a:t>money is best</a:t>
            </a:r>
            <a:r>
              <a:rPr sz="1200" b="1" spc="-1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200" b="1" dirty="0">
                <a:latin typeface="Calibri" panose="020F0502020204030204" pitchFamily="34" charset="0"/>
                <a:cs typeface="Calibri" panose="020F0502020204030204" pitchFamily="34" charset="0"/>
              </a:rPr>
              <a:t>spent?</a:t>
            </a:r>
            <a:endParaRPr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 marR="107314">
              <a:lnSpc>
                <a:spcPct val="100000"/>
              </a:lnSpc>
              <a:spcBef>
                <a:spcPts val="300"/>
              </a:spcBef>
            </a:pP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The purpose of the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Pupil Premium is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to help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schools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to provide targeted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support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for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vulnerable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children- not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necessarily just children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who 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qualify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for</a:t>
            </a:r>
            <a:r>
              <a:rPr sz="1200" spc="-2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FSM.</a:t>
            </a: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5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200" spc="-10" dirty="0">
                <a:latin typeface="Calibri" panose="020F0502020204030204" pitchFamily="34" charset="0"/>
                <a:cs typeface="Calibri" panose="020F0502020204030204" pitchFamily="34" charset="0"/>
              </a:rPr>
              <a:t>“It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is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for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schools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to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decide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how the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Pupil Premium, allocated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to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schools is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spent,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since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they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are best placed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to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assess what</a:t>
            </a:r>
            <a:r>
              <a:rPr sz="1200" spc="1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200" spc="5" dirty="0">
                <a:latin typeface="Calibri" panose="020F0502020204030204" pitchFamily="34" charset="0"/>
                <a:cs typeface="Calibri" panose="020F0502020204030204" pitchFamily="34" charset="0"/>
              </a:rPr>
              <a:t>additional</a:t>
            </a:r>
            <a:endParaRPr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provision should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be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made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for the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individual pupils within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their </a:t>
            </a:r>
            <a:r>
              <a:rPr sz="1200" spc="-10" dirty="0">
                <a:latin typeface="Calibri" panose="020F0502020204030204" pitchFamily="34" charset="0"/>
                <a:cs typeface="Calibri" panose="020F0502020204030204" pitchFamily="34" charset="0"/>
              </a:rPr>
              <a:t>responsibility.”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(Source – DfE</a:t>
            </a:r>
            <a:r>
              <a:rPr sz="1200" spc="-4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website)</a:t>
            </a:r>
            <a:endParaRPr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75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 marR="120014">
              <a:lnSpc>
                <a:spcPct val="100000"/>
              </a:lnSpc>
              <a:spcBef>
                <a:spcPts val="5"/>
              </a:spcBef>
            </a:pP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funding is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therefore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given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to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schools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to spend as they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think best, although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there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is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requirement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to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publish online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how this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money is  spent.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For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more details </a:t>
            </a:r>
            <a:r>
              <a:rPr sz="1200" dirty="0">
                <a:latin typeface="Calibri" panose="020F0502020204030204" pitchFamily="34" charset="0"/>
                <a:cs typeface="Calibri" panose="020F0502020204030204" pitchFamily="34" charset="0"/>
              </a:rPr>
              <a:t>on the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</a:rPr>
              <a:t>Pupil Premium please visit:</a:t>
            </a:r>
            <a:r>
              <a:rPr sz="1200" spc="-2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200" spc="-5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http://www.education.gov.uk/schools/pupilsupport/premium</a:t>
            </a:r>
            <a:endParaRPr sz="1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685289" y="533400"/>
            <a:ext cx="654113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School </a:t>
            </a:r>
            <a:r>
              <a:rPr dirty="0"/>
              <a:t>Profile</a:t>
            </a:r>
            <a:r>
              <a:rPr spc="-100" dirty="0"/>
              <a:t> </a:t>
            </a:r>
            <a:r>
              <a:rPr spc="-5" dirty="0" smtClean="0"/>
              <a:t>20</a:t>
            </a:r>
            <a:r>
              <a:rPr lang="en-GB" spc="-5" dirty="0" smtClean="0"/>
              <a:t>20</a:t>
            </a:r>
            <a:r>
              <a:rPr spc="-5" dirty="0" smtClean="0"/>
              <a:t>-202</a:t>
            </a:r>
            <a:r>
              <a:rPr lang="en-GB" spc="-5" dirty="0" smtClean="0"/>
              <a:t>1</a:t>
            </a:r>
            <a:endParaRPr spc="-5" dirty="0"/>
          </a:p>
        </p:txBody>
      </p:sp>
      <p:graphicFrame>
        <p:nvGraphicFramePr>
          <p:cNvPr id="7" name="objec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495474"/>
              </p:ext>
            </p:extLst>
          </p:nvPr>
        </p:nvGraphicFramePr>
        <p:xfrm>
          <a:off x="1685289" y="1334388"/>
          <a:ext cx="5615940" cy="280834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48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7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4823">
                <a:tc>
                  <a:txBody>
                    <a:bodyPr/>
                    <a:lstStyle/>
                    <a:p>
                      <a:pPr marL="635" algn="ctr">
                        <a:lnSpc>
                          <a:spcPts val="1290"/>
                        </a:lnSpc>
                      </a:pPr>
                      <a:r>
                        <a:rPr sz="1200" b="1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Metric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1290"/>
                        </a:lnSpc>
                      </a:pPr>
                      <a:r>
                        <a:rPr sz="1200" b="1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Data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696">
                <a:tc>
                  <a:txBody>
                    <a:bodyPr/>
                    <a:lstStyle/>
                    <a:p>
                      <a:pPr marL="105410">
                        <a:lnSpc>
                          <a:spcPts val="1290"/>
                        </a:lnSpc>
                      </a:pP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School</a:t>
                      </a:r>
                      <a:r>
                        <a:rPr sz="1200" spc="-3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name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ts val="1420"/>
                        </a:lnSpc>
                      </a:pPr>
                      <a:r>
                        <a:rPr lang="en-GB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</a:t>
                      </a:r>
                      <a:r>
                        <a:rPr lang="en-GB" sz="12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Mary’s CE Primary School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4822">
                <a:tc>
                  <a:txBody>
                    <a:bodyPr/>
                    <a:lstStyle/>
                    <a:p>
                      <a:pPr marL="105410">
                        <a:lnSpc>
                          <a:spcPts val="1290"/>
                        </a:lnSpc>
                      </a:pPr>
                      <a:r>
                        <a:rPr sz="12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 in</a:t>
                      </a:r>
                      <a:r>
                        <a:rPr sz="1200" spc="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school</a:t>
                      </a: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ts val="1420"/>
                        </a:lnSpc>
                      </a:pPr>
                      <a:r>
                        <a:rPr lang="en-GB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660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4696">
                <a:tc>
                  <a:txBody>
                    <a:bodyPr/>
                    <a:lstStyle/>
                    <a:p>
                      <a:pPr marL="105410">
                        <a:lnSpc>
                          <a:spcPts val="1290"/>
                        </a:lnSpc>
                      </a:pP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Proportion </a:t>
                      </a: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disadvantaged</a:t>
                      </a:r>
                      <a:r>
                        <a:rPr sz="1200" spc="2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ts val="1420"/>
                        </a:lnSpc>
                      </a:pPr>
                      <a:r>
                        <a:rPr lang="en-GB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19.4%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7725">
                <a:tc>
                  <a:txBody>
                    <a:bodyPr/>
                    <a:lstStyle/>
                    <a:p>
                      <a:pPr marL="105410">
                        <a:lnSpc>
                          <a:spcPts val="1305"/>
                        </a:lnSpc>
                      </a:pPr>
                      <a:r>
                        <a:rPr sz="12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premium allocation</a:t>
                      </a:r>
                      <a:r>
                        <a:rPr sz="1200" spc="6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this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05410">
                        <a:lnSpc>
                          <a:spcPts val="1310"/>
                        </a:lnSpc>
                      </a:pP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academic</a:t>
                      </a:r>
                      <a:r>
                        <a:rPr sz="1200" spc="1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year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ts val="1420"/>
                        </a:lnSpc>
                      </a:pPr>
                      <a:r>
                        <a:rPr lang="en-GB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£165,745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7852">
                <a:tc>
                  <a:txBody>
                    <a:bodyPr/>
                    <a:lstStyle/>
                    <a:p>
                      <a:pPr marL="105410" marR="260350">
                        <a:lnSpc>
                          <a:spcPts val="1300"/>
                        </a:lnSpc>
                        <a:spcBef>
                          <a:spcPts val="55"/>
                        </a:spcBef>
                      </a:pP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Academic year </a:t>
                      </a: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years </a:t>
                      </a: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covered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by  </a:t>
                      </a: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statement</a:t>
                      </a: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ts val="1420"/>
                        </a:lnSpc>
                      </a:pPr>
                      <a:r>
                        <a:rPr lang="en-GB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2020-2023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4696">
                <a:tc>
                  <a:txBody>
                    <a:bodyPr/>
                    <a:lstStyle/>
                    <a:p>
                      <a:pPr marL="105410">
                        <a:lnSpc>
                          <a:spcPts val="1295"/>
                        </a:lnSpc>
                      </a:pPr>
                      <a:r>
                        <a:rPr sz="12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Publish</a:t>
                      </a:r>
                      <a:r>
                        <a:rPr sz="1200" spc="2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date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ts val="1420"/>
                        </a:lnSpc>
                      </a:pPr>
                      <a:r>
                        <a:rPr lang="en-GB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October</a:t>
                      </a:r>
                      <a:r>
                        <a:rPr lang="en-GB" sz="12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2020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4823">
                <a:tc>
                  <a:txBody>
                    <a:bodyPr/>
                    <a:lstStyle/>
                    <a:p>
                      <a:pPr marL="105410">
                        <a:lnSpc>
                          <a:spcPts val="1295"/>
                        </a:lnSpc>
                      </a:pP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Review</a:t>
                      </a:r>
                      <a:r>
                        <a:rPr sz="1200" spc="-2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date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ts val="1420"/>
                        </a:lnSpc>
                      </a:pPr>
                      <a:r>
                        <a:rPr lang="en-GB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July 2023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4695">
                <a:tc>
                  <a:txBody>
                    <a:bodyPr/>
                    <a:lstStyle/>
                    <a:p>
                      <a:pPr marL="105410">
                        <a:lnSpc>
                          <a:spcPts val="1295"/>
                        </a:lnSpc>
                      </a:pP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Statement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authorised</a:t>
                      </a:r>
                      <a:r>
                        <a:rPr sz="1200" spc="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by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ts val="1425"/>
                        </a:lnSpc>
                      </a:pP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School Leadership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4696">
                <a:tc>
                  <a:txBody>
                    <a:bodyPr/>
                    <a:lstStyle/>
                    <a:p>
                      <a:pPr marL="105410">
                        <a:lnSpc>
                          <a:spcPts val="1295"/>
                        </a:lnSpc>
                      </a:pPr>
                      <a:r>
                        <a:rPr sz="12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premium</a:t>
                      </a:r>
                      <a:r>
                        <a:rPr sz="1200" spc="4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lead</a:t>
                      </a:r>
                      <a:r>
                        <a:rPr lang="en-GB" sz="12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ts val="1425"/>
                        </a:lnSpc>
                      </a:pPr>
                      <a:r>
                        <a:rPr lang="en-GB" sz="1200" dirty="0" err="1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Z.Brotherston</a:t>
                      </a:r>
                      <a:r>
                        <a:rPr lang="en-GB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&amp; </a:t>
                      </a:r>
                      <a:r>
                        <a:rPr lang="en-GB" sz="1200" dirty="0" err="1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G.Wood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4822">
                <a:tc>
                  <a:txBody>
                    <a:bodyPr/>
                    <a:lstStyle/>
                    <a:p>
                      <a:pPr marL="105410">
                        <a:lnSpc>
                          <a:spcPts val="1295"/>
                        </a:lnSpc>
                      </a:pP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Governor</a:t>
                      </a:r>
                      <a:r>
                        <a:rPr sz="1200" spc="-2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lead</a:t>
                      </a:r>
                      <a:endParaRPr sz="12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ts val="1425"/>
                        </a:lnSpc>
                      </a:pPr>
                      <a:r>
                        <a:rPr lang="en-GB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Damien</a:t>
                      </a:r>
                      <a:r>
                        <a:rPr lang="en-GB" sz="12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200" baseline="0" dirty="0" err="1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O’Jeanson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8" name="object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6503569"/>
              </p:ext>
            </p:extLst>
          </p:nvPr>
        </p:nvGraphicFramePr>
        <p:xfrm>
          <a:off x="2045335" y="4286758"/>
          <a:ext cx="4958715" cy="126187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79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9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0624">
                <a:tc grid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200" b="1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Overview </a:t>
                      </a:r>
                      <a:r>
                        <a:rPr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 </a:t>
                      </a:r>
                      <a:r>
                        <a:rPr sz="1200" b="1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school </a:t>
                      </a:r>
                      <a:r>
                        <a:rPr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Number of </a:t>
                      </a:r>
                      <a:r>
                        <a:rPr sz="1200" b="1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 </a:t>
                      </a:r>
                      <a:r>
                        <a:rPr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</a:t>
                      </a:r>
                      <a:r>
                        <a:rPr sz="1200" b="1" spc="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b="1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200" b="1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premium fund (PPF) received for</a:t>
                      </a:r>
                      <a:r>
                        <a:rPr sz="1200" b="1" spc="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b="1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2019-2020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312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200" spc="-3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number </a:t>
                      </a: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 </a:t>
                      </a: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on</a:t>
                      </a:r>
                      <a:r>
                        <a:rPr sz="1200" spc="1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roll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lang="en-GB" sz="12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660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624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200" spc="-3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number </a:t>
                      </a: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</a:t>
                      </a:r>
                      <a:r>
                        <a:rPr sz="1200" spc="2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eligible</a:t>
                      </a:r>
                      <a:endParaRPr sz="12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19"/>
                        </a:spcBef>
                      </a:pP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PPF</a:t>
                      </a:r>
                      <a:endParaRPr sz="12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lang="en-GB" sz="12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128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0312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200" spc="-3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amount </a:t>
                      </a: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PPF</a:t>
                      </a:r>
                      <a:r>
                        <a:rPr sz="1200" spc="1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expected</a:t>
                      </a:r>
                      <a:endParaRPr sz="12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lang="en-GB" sz="12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£165,745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371600" y="783290"/>
            <a:ext cx="548132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>
                <a:latin typeface="Arial Narrow"/>
                <a:cs typeface="Arial Narrow"/>
              </a:rPr>
              <a:t>Finance and </a:t>
            </a:r>
            <a:r>
              <a:rPr spc="-10" dirty="0">
                <a:latin typeface="Arial Narrow"/>
                <a:cs typeface="Arial Narrow"/>
              </a:rPr>
              <a:t>Funding</a:t>
            </a:r>
            <a:r>
              <a:rPr spc="-40" dirty="0">
                <a:latin typeface="Arial Narrow"/>
                <a:cs typeface="Arial Narrow"/>
              </a:rPr>
              <a:t> </a:t>
            </a:r>
            <a:r>
              <a:rPr sz="2800" spc="-5" dirty="0">
                <a:latin typeface="Arial Narrow"/>
                <a:cs typeface="Arial Narrow"/>
              </a:rPr>
              <a:t>(</a:t>
            </a:r>
            <a:r>
              <a:rPr sz="2800" spc="-5" dirty="0" smtClean="0">
                <a:latin typeface="Arial Narrow"/>
                <a:cs typeface="Arial Narrow"/>
              </a:rPr>
              <a:t>20</a:t>
            </a:r>
            <a:r>
              <a:rPr lang="en-GB" sz="2800" spc="-5" dirty="0" smtClean="0">
                <a:latin typeface="Arial Narrow"/>
                <a:cs typeface="Arial Narrow"/>
              </a:rPr>
              <a:t>20</a:t>
            </a:r>
            <a:r>
              <a:rPr sz="2800" spc="-5" dirty="0" smtClean="0">
                <a:latin typeface="Arial Narrow"/>
                <a:cs typeface="Arial Narrow"/>
              </a:rPr>
              <a:t>-202</a:t>
            </a:r>
            <a:r>
              <a:rPr lang="en-GB" sz="2800" spc="-5" dirty="0" smtClean="0">
                <a:latin typeface="Arial Narrow"/>
                <a:cs typeface="Arial Narrow"/>
              </a:rPr>
              <a:t>1</a:t>
            </a:r>
            <a:r>
              <a:rPr sz="2800" spc="-5" dirty="0" smtClean="0">
                <a:latin typeface="Arial Narrow"/>
                <a:cs typeface="Arial Narrow"/>
              </a:rPr>
              <a:t>)</a:t>
            </a:r>
            <a:endParaRPr sz="2800" dirty="0">
              <a:latin typeface="Arial Narrow"/>
              <a:cs typeface="Arial Narrow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0372742"/>
              </p:ext>
            </p:extLst>
          </p:nvPr>
        </p:nvGraphicFramePr>
        <p:xfrm>
          <a:off x="914400" y="1600200"/>
          <a:ext cx="6245860" cy="25062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50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835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spc="-5" dirty="0"/>
                        <a:t>Disadvantaged pupils</a:t>
                      </a:r>
                      <a:endParaRPr sz="1100" dirty="0">
                        <a:latin typeface="Verdana"/>
                        <a:cs typeface="Verdana"/>
                      </a:endParaRPr>
                    </a:p>
                  </a:txBody>
                  <a:tcPr marL="0" marR="0" marT="508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spc="-5" dirty="0"/>
                        <a:t>Pupil</a:t>
                      </a:r>
                      <a:endParaRPr sz="1100"/>
                    </a:p>
                    <a:p>
                      <a:pPr marL="196215" marR="186690" algn="ctr">
                        <a:lnSpc>
                          <a:spcPts val="1520"/>
                        </a:lnSpc>
                        <a:spcBef>
                          <a:spcPts val="80"/>
                        </a:spcBef>
                      </a:pPr>
                      <a:r>
                        <a:rPr sz="1100" spc="-5" dirty="0"/>
                        <a:t>prem</a:t>
                      </a:r>
                      <a:r>
                        <a:rPr sz="1100" spc="-10" dirty="0"/>
                        <a:t>i</a:t>
                      </a:r>
                      <a:r>
                        <a:rPr sz="1100" dirty="0"/>
                        <a:t>um  </a:t>
                      </a:r>
                      <a:r>
                        <a:rPr sz="1100" spc="-5" dirty="0"/>
                        <a:t>per</a:t>
                      </a:r>
                      <a:r>
                        <a:rPr sz="1100" spc="-70" dirty="0"/>
                        <a:t> </a:t>
                      </a:r>
                      <a:r>
                        <a:rPr sz="1100" spc="-5" dirty="0"/>
                        <a:t>pupil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508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5572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spc="-5" dirty="0"/>
                        <a:t>Pupils in </a:t>
                      </a:r>
                      <a:r>
                        <a:rPr sz="1100" dirty="0"/>
                        <a:t>year groups </a:t>
                      </a:r>
                      <a:r>
                        <a:rPr sz="1100" spc="-5" dirty="0"/>
                        <a:t>reception </a:t>
                      </a:r>
                      <a:r>
                        <a:rPr sz="1100" dirty="0"/>
                        <a:t>to year 6 </a:t>
                      </a:r>
                      <a:r>
                        <a:rPr sz="1100" spc="-5" dirty="0"/>
                        <a:t>recorded as </a:t>
                      </a:r>
                      <a:r>
                        <a:rPr sz="1100" dirty="0"/>
                        <a:t>Ever 6</a:t>
                      </a:r>
                      <a:r>
                        <a:rPr sz="1100" spc="-75" dirty="0"/>
                        <a:t> </a:t>
                      </a:r>
                      <a:r>
                        <a:rPr sz="1100" dirty="0"/>
                        <a:t>or</a:t>
                      </a:r>
                      <a:endParaRPr sz="1100"/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100" spc="-5" dirty="0"/>
                        <a:t>receive</a:t>
                      </a:r>
                      <a:r>
                        <a:rPr sz="1100" spc="-35" dirty="0"/>
                        <a:t> </a:t>
                      </a:r>
                      <a:r>
                        <a:rPr sz="1100" spc="-5" dirty="0"/>
                        <a:t>FSM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5080" marB="0"/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spc="-10" dirty="0"/>
                        <a:t>£1,320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508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2786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100" spc="-5" dirty="0"/>
                        <a:t>Pupils in years </a:t>
                      </a:r>
                      <a:r>
                        <a:rPr sz="1100" dirty="0"/>
                        <a:t>7 to 11 </a:t>
                      </a:r>
                      <a:r>
                        <a:rPr sz="1100" spc="-5" dirty="0"/>
                        <a:t>recorded as </a:t>
                      </a:r>
                      <a:r>
                        <a:rPr sz="1100" dirty="0"/>
                        <a:t>Ever 6</a:t>
                      </a:r>
                      <a:r>
                        <a:rPr sz="1100" spc="-60" dirty="0"/>
                        <a:t> </a:t>
                      </a:r>
                      <a:r>
                        <a:rPr sz="1100" spc="-5" dirty="0"/>
                        <a:t>FSM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5715" marB="0"/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100" spc="-10" dirty="0"/>
                        <a:t>£935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571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8358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spc="-5" dirty="0"/>
                        <a:t>Looked-after children </a:t>
                      </a:r>
                      <a:r>
                        <a:rPr sz="1100" dirty="0"/>
                        <a:t>(LAC) </a:t>
                      </a:r>
                      <a:r>
                        <a:rPr sz="1100" spc="-5" dirty="0"/>
                        <a:t>defined in </a:t>
                      </a:r>
                      <a:r>
                        <a:rPr sz="1100" dirty="0"/>
                        <a:t>the </a:t>
                      </a:r>
                      <a:r>
                        <a:rPr sz="1100" spc="-5" dirty="0"/>
                        <a:t>Children Act 1989 as</a:t>
                      </a:r>
                      <a:endParaRPr sz="1100"/>
                    </a:p>
                    <a:p>
                      <a:pPr marL="68580" marR="169545">
                        <a:lnSpc>
                          <a:spcPts val="1520"/>
                        </a:lnSpc>
                        <a:spcBef>
                          <a:spcPts val="80"/>
                        </a:spcBef>
                      </a:pPr>
                      <a:r>
                        <a:rPr sz="1100" dirty="0"/>
                        <a:t>one who </a:t>
                      </a:r>
                      <a:r>
                        <a:rPr sz="1100" spc="-5" dirty="0"/>
                        <a:t>is in </a:t>
                      </a:r>
                      <a:r>
                        <a:rPr sz="1100" dirty="0"/>
                        <a:t>the </a:t>
                      </a:r>
                      <a:r>
                        <a:rPr sz="1100" spc="-5" dirty="0"/>
                        <a:t>care </a:t>
                      </a:r>
                      <a:r>
                        <a:rPr sz="1100" dirty="0"/>
                        <a:t>of, or </a:t>
                      </a:r>
                      <a:r>
                        <a:rPr sz="1100" spc="-5" dirty="0"/>
                        <a:t>provided </a:t>
                      </a:r>
                      <a:r>
                        <a:rPr sz="1100" dirty="0"/>
                        <a:t>with </a:t>
                      </a:r>
                      <a:r>
                        <a:rPr sz="1100" spc="-5" dirty="0"/>
                        <a:t>accommodation </a:t>
                      </a:r>
                      <a:r>
                        <a:rPr sz="1100" dirty="0"/>
                        <a:t>by,  </a:t>
                      </a:r>
                      <a:r>
                        <a:rPr sz="1100" spc="-5" dirty="0"/>
                        <a:t>an English local </a:t>
                      </a:r>
                      <a:r>
                        <a:rPr sz="1100" dirty="0"/>
                        <a:t>authority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5080" marB="0"/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spc="-10" dirty="0"/>
                        <a:t>£2,300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508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1143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100" spc="-5" dirty="0"/>
                        <a:t>Children </a:t>
                      </a:r>
                      <a:r>
                        <a:rPr sz="1100" dirty="0"/>
                        <a:t>who have </a:t>
                      </a:r>
                      <a:r>
                        <a:rPr sz="1100" spc="-5" dirty="0"/>
                        <a:t>ceased </a:t>
                      </a:r>
                      <a:r>
                        <a:rPr sz="1100" dirty="0"/>
                        <a:t>to be looked </a:t>
                      </a:r>
                      <a:r>
                        <a:rPr sz="1100" spc="-5" dirty="0"/>
                        <a:t>after </a:t>
                      </a:r>
                      <a:r>
                        <a:rPr sz="1100" dirty="0"/>
                        <a:t>by a</a:t>
                      </a:r>
                      <a:r>
                        <a:rPr sz="1100" spc="-110" dirty="0"/>
                        <a:t> </a:t>
                      </a:r>
                      <a:r>
                        <a:rPr sz="1100" spc="-5" dirty="0"/>
                        <a:t>local</a:t>
                      </a:r>
                      <a:endParaRPr sz="1100"/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100" dirty="0"/>
                        <a:t>authority </a:t>
                      </a:r>
                      <a:r>
                        <a:rPr sz="1100" spc="-5" dirty="0"/>
                        <a:t>in England </a:t>
                      </a:r>
                      <a:r>
                        <a:rPr sz="1100" dirty="0"/>
                        <a:t>and </a:t>
                      </a:r>
                      <a:r>
                        <a:rPr sz="1100" spc="-5" dirty="0"/>
                        <a:t>Wales because </a:t>
                      </a:r>
                      <a:r>
                        <a:rPr sz="1100" dirty="0"/>
                        <a:t>of </a:t>
                      </a:r>
                      <a:r>
                        <a:rPr sz="1100" spc="-5" dirty="0"/>
                        <a:t>adoption, </a:t>
                      </a:r>
                      <a:r>
                        <a:rPr sz="1100" dirty="0"/>
                        <a:t>a</a:t>
                      </a:r>
                      <a:r>
                        <a:rPr sz="1100" spc="-40" dirty="0"/>
                        <a:t> </a:t>
                      </a:r>
                      <a:r>
                        <a:rPr sz="1100" spc="-5" dirty="0"/>
                        <a:t>special</a:t>
                      </a:r>
                      <a:endParaRPr sz="1100"/>
                    </a:p>
                    <a:p>
                      <a:pPr marL="68580" marR="169545">
                        <a:lnSpc>
                          <a:spcPct val="114500"/>
                        </a:lnSpc>
                        <a:spcBef>
                          <a:spcPts val="10"/>
                        </a:spcBef>
                      </a:pPr>
                      <a:r>
                        <a:rPr sz="1100" spc="-5" dirty="0"/>
                        <a:t>guardianship </a:t>
                      </a:r>
                      <a:r>
                        <a:rPr sz="1100" dirty="0"/>
                        <a:t>order, a </a:t>
                      </a:r>
                      <a:r>
                        <a:rPr sz="1100" spc="-5" dirty="0"/>
                        <a:t>child arrangements </a:t>
                      </a:r>
                      <a:r>
                        <a:rPr sz="1100" dirty="0"/>
                        <a:t>order </a:t>
                      </a:r>
                      <a:r>
                        <a:rPr sz="1100" spc="-5" dirty="0"/>
                        <a:t>or </a:t>
                      </a:r>
                      <a:r>
                        <a:rPr sz="1100" dirty="0"/>
                        <a:t>a </a:t>
                      </a:r>
                      <a:r>
                        <a:rPr sz="1100" spc="-5" dirty="0"/>
                        <a:t>residence  </a:t>
                      </a:r>
                      <a:r>
                        <a:rPr sz="1100" dirty="0"/>
                        <a:t>order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5715" marB="0"/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100" spc="-10" dirty="0"/>
                        <a:t>£2,300</a:t>
                      </a:r>
                      <a:endParaRPr sz="1100" dirty="0">
                        <a:latin typeface="Verdana"/>
                        <a:cs typeface="Verdana"/>
                      </a:endParaRPr>
                    </a:p>
                  </a:txBody>
                  <a:tcPr marL="0" marR="0" marT="571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9" name="object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468807"/>
              </p:ext>
            </p:extLst>
          </p:nvPr>
        </p:nvGraphicFramePr>
        <p:xfrm>
          <a:off x="914400" y="4362349"/>
          <a:ext cx="6245860" cy="788669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5150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031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200" spc="-5" dirty="0"/>
                        <a:t>Service children</a:t>
                      </a:r>
                      <a:endParaRPr sz="1200" dirty="0">
                        <a:latin typeface="Verdana"/>
                        <a:cs typeface="Verdana"/>
                      </a:endParaRPr>
                    </a:p>
                  </a:txBody>
                  <a:tcPr marL="0" marR="0" marT="6985" marB="0"/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200" dirty="0"/>
                        <a:t>-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6985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8357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100" spc="-5" dirty="0"/>
                        <a:t>Pupils in </a:t>
                      </a:r>
                      <a:r>
                        <a:rPr sz="1100" dirty="0"/>
                        <a:t>year groups </a:t>
                      </a:r>
                      <a:r>
                        <a:rPr sz="1100" spc="-5" dirty="0"/>
                        <a:t>reception </a:t>
                      </a:r>
                      <a:r>
                        <a:rPr sz="1100" dirty="0"/>
                        <a:t>to year 11 </a:t>
                      </a:r>
                      <a:r>
                        <a:rPr sz="1100" spc="-5" dirty="0"/>
                        <a:t>recorded as </a:t>
                      </a:r>
                      <a:r>
                        <a:rPr sz="1100" dirty="0"/>
                        <a:t>Ever</a:t>
                      </a:r>
                      <a:r>
                        <a:rPr sz="1100" spc="-80" dirty="0"/>
                        <a:t> </a:t>
                      </a:r>
                      <a:r>
                        <a:rPr sz="1100" dirty="0"/>
                        <a:t>5</a:t>
                      </a:r>
                      <a:endParaRPr sz="1100"/>
                    </a:p>
                    <a:p>
                      <a:pPr marL="68580" marR="217804">
                        <a:lnSpc>
                          <a:spcPts val="1520"/>
                        </a:lnSpc>
                        <a:spcBef>
                          <a:spcPts val="75"/>
                        </a:spcBef>
                      </a:pPr>
                      <a:r>
                        <a:rPr sz="1100" spc="-5" dirty="0"/>
                        <a:t>Service Child </a:t>
                      </a:r>
                      <a:r>
                        <a:rPr sz="1100" dirty="0"/>
                        <a:t>or </a:t>
                      </a:r>
                      <a:r>
                        <a:rPr sz="1100" spc="-5" dirty="0"/>
                        <a:t>in receipt </a:t>
                      </a:r>
                      <a:r>
                        <a:rPr sz="1100" dirty="0"/>
                        <a:t>of a </a:t>
                      </a:r>
                      <a:r>
                        <a:rPr sz="1100" spc="-5" dirty="0"/>
                        <a:t>child pension </a:t>
                      </a:r>
                      <a:r>
                        <a:rPr sz="1100" dirty="0"/>
                        <a:t>from the </a:t>
                      </a:r>
                      <a:r>
                        <a:rPr sz="1100" spc="-5" dirty="0"/>
                        <a:t>Ministry  </a:t>
                      </a:r>
                      <a:r>
                        <a:rPr sz="1100" dirty="0"/>
                        <a:t>of</a:t>
                      </a:r>
                      <a:r>
                        <a:rPr sz="1100" spc="-20" dirty="0"/>
                        <a:t> </a:t>
                      </a:r>
                      <a:r>
                        <a:rPr sz="1100" spc="-5" dirty="0"/>
                        <a:t>Defence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6350" marB="0"/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200" spc="5" dirty="0"/>
                        <a:t>£300</a:t>
                      </a:r>
                      <a:endParaRPr sz="1200" dirty="0">
                        <a:latin typeface="Verdana"/>
                        <a:cs typeface="Verdana"/>
                      </a:endParaRPr>
                    </a:p>
                  </a:txBody>
                  <a:tcPr marL="0" marR="0" marT="698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73123" y="171640"/>
            <a:ext cx="542798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Calibri" panose="020F0502020204030204" pitchFamily="34" charset="0"/>
                <a:cs typeface="Calibri" panose="020F0502020204030204" pitchFamily="34" charset="0"/>
              </a:rPr>
              <a:t>SCHOOL &amp; PUPIL</a:t>
            </a:r>
            <a:r>
              <a:rPr spc="-17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pc="-5" dirty="0">
                <a:latin typeface="Calibri" panose="020F0502020204030204" pitchFamily="34" charset="0"/>
                <a:cs typeface="Calibri" panose="020F0502020204030204" pitchFamily="34" charset="0"/>
              </a:rPr>
              <a:t>PRIORITIES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37743" y="838200"/>
            <a:ext cx="7698740" cy="4732193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0" marR="5080">
              <a:lnSpc>
                <a:spcPct val="80000"/>
              </a:lnSpc>
              <a:spcBef>
                <a:spcPts val="725"/>
              </a:spcBef>
              <a:tabLst>
                <a:tab pos="1830070" algn="l"/>
                <a:tab pos="6859905" algn="l"/>
              </a:tabLst>
            </a:pPr>
            <a:r>
              <a:rPr sz="2600" b="1" dirty="0">
                <a:latin typeface="Calibri" panose="020F0502020204030204" pitchFamily="34" charset="0"/>
                <a:cs typeface="Calibri" panose="020F0502020204030204" pitchFamily="34" charset="0"/>
              </a:rPr>
              <a:t>The school has </a:t>
            </a:r>
            <a:r>
              <a:rPr sz="2600" b="1" spc="-5" dirty="0">
                <a:latin typeface="Calibri" panose="020F0502020204030204" pitchFamily="34" charset="0"/>
                <a:cs typeface="Calibri" panose="020F0502020204030204" pitchFamily="34" charset="0"/>
              </a:rPr>
              <a:t>identified key priorities </a:t>
            </a:r>
            <a:r>
              <a:rPr sz="2600" b="1" dirty="0">
                <a:latin typeface="Calibri" panose="020F0502020204030204" pitchFamily="34" charset="0"/>
                <a:cs typeface="Calibri" panose="020F0502020204030204" pitchFamily="34" charset="0"/>
              </a:rPr>
              <a:t>for the next 3</a:t>
            </a:r>
            <a:r>
              <a:rPr sz="2600" b="1" spc="-14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600" b="1" spc="-5" dirty="0">
                <a:latin typeface="Calibri" panose="020F0502020204030204" pitchFamily="34" charset="0"/>
                <a:cs typeface="Calibri" panose="020F0502020204030204" pitchFamily="34" charset="0"/>
              </a:rPr>
              <a:t>years  (</a:t>
            </a:r>
            <a:r>
              <a:rPr sz="2600" b="1" spc="-5" dirty="0" smtClean="0"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r>
              <a:rPr lang="en-GB" sz="2600" b="1" spc="-5" dirty="0" smtClean="0"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r>
              <a:rPr sz="2600" b="1" spc="-5" dirty="0" smtClean="0">
                <a:latin typeface="Calibri" panose="020F0502020204030204" pitchFamily="34" charset="0"/>
                <a:cs typeface="Calibri" panose="020F0502020204030204" pitchFamily="34" charset="0"/>
              </a:rPr>
              <a:t>-202</a:t>
            </a:r>
            <a:r>
              <a:rPr lang="en-GB" sz="2600" b="1" spc="-5" dirty="0" smtClean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sz="2600" b="1" spc="-5" dirty="0" smtClean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  <a:r>
              <a:rPr sz="2600" b="1" spc="-5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en-GB" sz="2600" b="1" spc="-5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0" marR="5080">
              <a:lnSpc>
                <a:spcPct val="80000"/>
              </a:lnSpc>
              <a:spcBef>
                <a:spcPts val="725"/>
              </a:spcBef>
              <a:tabLst>
                <a:tab pos="1830070" algn="l"/>
                <a:tab pos="6859905" algn="l"/>
              </a:tabLst>
            </a:pPr>
            <a:r>
              <a:rPr sz="2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Some </a:t>
            </a:r>
            <a:r>
              <a:rPr sz="2600" b="1" spc="-5" dirty="0">
                <a:latin typeface="Calibri" panose="020F0502020204030204" pitchFamily="34" charset="0"/>
                <a:cs typeface="Calibri" panose="020F0502020204030204" pitchFamily="34" charset="0"/>
              </a:rPr>
              <a:t>areas identified will continue </a:t>
            </a:r>
            <a:r>
              <a:rPr sz="2600" b="1" dirty="0">
                <a:latin typeface="Calibri" panose="020F0502020204030204" pitchFamily="34" charset="0"/>
                <a:cs typeface="Calibri" panose="020F0502020204030204" pitchFamily="34" charset="0"/>
              </a:rPr>
              <a:t>to be a  focus from the previous </a:t>
            </a:r>
            <a:r>
              <a:rPr sz="2600" b="1" spc="-5" dirty="0">
                <a:latin typeface="Calibri" panose="020F0502020204030204" pitchFamily="34" charset="0"/>
                <a:cs typeface="Calibri" panose="020F0502020204030204" pitchFamily="34" charset="0"/>
              </a:rPr>
              <a:t>year </a:t>
            </a:r>
            <a:r>
              <a:rPr sz="2600" b="1" dirty="0">
                <a:latin typeface="Calibri" panose="020F0502020204030204" pitchFamily="34" charset="0"/>
                <a:cs typeface="Calibri" panose="020F0502020204030204" pitchFamily="34" charset="0"/>
              </a:rPr>
              <a:t>to </a:t>
            </a:r>
            <a:r>
              <a:rPr sz="2600" b="1" spc="-5" dirty="0">
                <a:latin typeface="Calibri" panose="020F0502020204030204" pitchFamily="34" charset="0"/>
                <a:cs typeface="Calibri" panose="020F0502020204030204" pitchFamily="34" charset="0"/>
              </a:rPr>
              <a:t>reinforce what is working  well and where </a:t>
            </a:r>
            <a:r>
              <a:rPr sz="2600" b="1" dirty="0">
                <a:latin typeface="Calibri" panose="020F0502020204030204" pitchFamily="34" charset="0"/>
                <a:cs typeface="Calibri" panose="020F0502020204030204" pitchFamily="34" charset="0"/>
              </a:rPr>
              <a:t>there </a:t>
            </a:r>
            <a:r>
              <a:rPr sz="2600" b="1" spc="-5" dirty="0">
                <a:latin typeface="Calibri" panose="020F0502020204030204" pitchFamily="34" charset="0"/>
                <a:cs typeface="Calibri" panose="020F0502020204030204" pitchFamily="34" charset="0"/>
              </a:rPr>
              <a:t>continues </a:t>
            </a:r>
            <a:r>
              <a:rPr sz="2600" b="1" dirty="0">
                <a:latin typeface="Calibri" panose="020F0502020204030204" pitchFamily="34" charset="0"/>
                <a:cs typeface="Calibri" panose="020F0502020204030204" pitchFamily="34" charset="0"/>
              </a:rPr>
              <a:t>to</a:t>
            </a:r>
            <a:r>
              <a:rPr sz="2600" b="1" spc="-2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600" b="1" dirty="0">
                <a:latin typeface="Calibri" panose="020F0502020204030204" pitchFamily="34" charset="0"/>
                <a:cs typeface="Calibri" panose="020F0502020204030204" pitchFamily="34" charset="0"/>
              </a:rPr>
              <a:t>be</a:t>
            </a:r>
            <a:r>
              <a:rPr sz="2600" b="1" spc="-1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600" b="1" dirty="0">
                <a:latin typeface="Calibri" panose="020F0502020204030204" pitchFamily="34" charset="0"/>
                <a:cs typeface="Calibri" panose="020F0502020204030204" pitchFamily="34" charset="0"/>
              </a:rPr>
              <a:t>improvement.	</a:t>
            </a:r>
            <a:endParaRPr lang="en-GB" sz="26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0" marR="5080">
              <a:lnSpc>
                <a:spcPct val="80000"/>
              </a:lnSpc>
              <a:spcBef>
                <a:spcPts val="725"/>
              </a:spcBef>
              <a:tabLst>
                <a:tab pos="1830070" algn="l"/>
                <a:tab pos="6859905" algn="l"/>
              </a:tabLst>
            </a:pPr>
            <a:endParaRPr lang="en-GB" sz="26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0" marR="5080">
              <a:lnSpc>
                <a:spcPct val="80000"/>
              </a:lnSpc>
              <a:spcBef>
                <a:spcPts val="725"/>
              </a:spcBef>
              <a:tabLst>
                <a:tab pos="1830070" algn="l"/>
                <a:tab pos="6859905" algn="l"/>
              </a:tabLst>
            </a:pPr>
            <a:r>
              <a:rPr sz="2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The  </a:t>
            </a:r>
            <a:r>
              <a:rPr sz="2600" b="1" spc="-5" dirty="0">
                <a:latin typeface="Calibri" panose="020F0502020204030204" pitchFamily="34" charset="0"/>
                <a:cs typeface="Calibri" panose="020F0502020204030204" pitchFamily="34" charset="0"/>
              </a:rPr>
              <a:t>priorities fall </a:t>
            </a:r>
            <a:r>
              <a:rPr sz="2600" b="1" dirty="0">
                <a:latin typeface="Calibri" panose="020F0502020204030204" pitchFamily="34" charset="0"/>
                <a:cs typeface="Calibri" panose="020F0502020204030204" pitchFamily="34" charset="0"/>
              </a:rPr>
              <a:t>under one of the </a:t>
            </a:r>
            <a:r>
              <a:rPr sz="2600" b="1" spc="-5" dirty="0">
                <a:latin typeface="Calibri" panose="020F0502020204030204" pitchFamily="34" charset="0"/>
                <a:cs typeface="Calibri" panose="020F0502020204030204" pitchFamily="34" charset="0"/>
              </a:rPr>
              <a:t>following</a:t>
            </a:r>
            <a:r>
              <a:rPr sz="2600" b="1" spc="-114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600" b="1" spc="-5" dirty="0">
                <a:latin typeface="Calibri" panose="020F0502020204030204" pitchFamily="34" charset="0"/>
                <a:cs typeface="Calibri" panose="020F0502020204030204" pitchFamily="34" charset="0"/>
              </a:rPr>
              <a:t>headings:</a:t>
            </a:r>
            <a:endParaRPr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79195" marR="899794" lvl="2" indent="-264795">
              <a:lnSpc>
                <a:spcPts val="2065"/>
              </a:lnSpc>
              <a:spcBef>
                <a:spcPts val="2680"/>
              </a:spcBef>
              <a:buClr>
                <a:srgbClr val="863623"/>
              </a:buClr>
              <a:buSzPct val="78947"/>
              <a:buFont typeface="Wingdings 2"/>
              <a:buChar char=""/>
              <a:tabLst>
                <a:tab pos="264795" algn="l"/>
                <a:tab pos="265430" algn="l"/>
              </a:tabLst>
            </a:pPr>
            <a:r>
              <a:rPr sz="1900" b="1" spc="-5" dirty="0">
                <a:latin typeface="Calibri" panose="020F0502020204030204" pitchFamily="34" charset="0"/>
                <a:cs typeface="Calibri" panose="020F0502020204030204" pitchFamily="34" charset="0"/>
              </a:rPr>
              <a:t>Pastoral </a:t>
            </a:r>
            <a:r>
              <a:rPr sz="1900" b="1" spc="-10" dirty="0">
                <a:latin typeface="Calibri" panose="020F0502020204030204" pitchFamily="34" charset="0"/>
                <a:cs typeface="Calibri" panose="020F0502020204030204" pitchFamily="34" charset="0"/>
              </a:rPr>
              <a:t>support </a:t>
            </a:r>
            <a:r>
              <a:rPr spc="-5" dirty="0">
                <a:latin typeface="Calibri" panose="020F0502020204030204" pitchFamily="34" charset="0"/>
                <a:cs typeface="Calibri" panose="020F0502020204030204" pitchFamily="34" charset="0"/>
              </a:rPr>
              <a:t>(self esteem, </a:t>
            </a:r>
            <a:r>
              <a:rPr spc="-30" dirty="0">
                <a:latin typeface="Calibri" panose="020F0502020204030204" pitchFamily="34" charset="0"/>
                <a:cs typeface="Calibri" panose="020F0502020204030204" pitchFamily="34" charset="0"/>
              </a:rPr>
              <a:t>behaviour, </a:t>
            </a:r>
            <a:r>
              <a:rPr spc="-5" dirty="0">
                <a:latin typeface="Calibri" panose="020F0502020204030204" pitchFamily="34" charset="0"/>
                <a:cs typeface="Calibri" panose="020F0502020204030204" pitchFamily="34" charset="0"/>
              </a:rPr>
              <a:t>attitudes</a:t>
            </a:r>
            <a:r>
              <a:rPr spc="9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pc="-5" dirty="0" smtClean="0">
                <a:latin typeface="Calibri" panose="020F0502020204030204" pitchFamily="34" charset="0"/>
                <a:cs typeface="Calibri" panose="020F0502020204030204" pitchFamily="34" charset="0"/>
              </a:rPr>
              <a:t>to</a:t>
            </a:r>
            <a:r>
              <a:rPr lang="en-GB" spc="-5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learning</a:t>
            </a:r>
            <a:r>
              <a:rPr sz="18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sz="1800" spc="-5" dirty="0">
                <a:latin typeface="Calibri" panose="020F0502020204030204" pitchFamily="34" charset="0"/>
                <a:cs typeface="Calibri" panose="020F0502020204030204" pitchFamily="34" charset="0"/>
              </a:rPr>
              <a:t>growth mind-set, mental health and</a:t>
            </a:r>
            <a:r>
              <a:rPr sz="1800" spc="7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800" spc="-5" dirty="0">
                <a:latin typeface="Calibri" panose="020F0502020204030204" pitchFamily="34" charset="0"/>
                <a:cs typeface="Calibri" panose="020F0502020204030204" pitchFamily="34" charset="0"/>
              </a:rPr>
              <a:t>wellbeing)</a:t>
            </a:r>
            <a:endParaRPr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91895" marR="1024255" lvl="2" indent="-265430">
              <a:lnSpc>
                <a:spcPct val="80400"/>
              </a:lnSpc>
              <a:spcBef>
                <a:spcPts val="370"/>
              </a:spcBef>
              <a:buClr>
                <a:srgbClr val="863623"/>
              </a:buClr>
              <a:buSzPct val="78947"/>
              <a:buFont typeface="Wingdings 2"/>
              <a:buChar char=""/>
              <a:tabLst>
                <a:tab pos="277495" algn="l"/>
                <a:tab pos="278130" algn="l"/>
              </a:tabLst>
            </a:pPr>
            <a:r>
              <a:rPr sz="1900" b="1" spc="-5" dirty="0">
                <a:latin typeface="Calibri" panose="020F0502020204030204" pitchFamily="34" charset="0"/>
                <a:cs typeface="Calibri" panose="020F0502020204030204" pitchFamily="34" charset="0"/>
              </a:rPr>
              <a:t>Family </a:t>
            </a:r>
            <a:r>
              <a:rPr sz="1900" b="1" spc="-10" dirty="0">
                <a:latin typeface="Calibri" panose="020F0502020204030204" pitchFamily="34" charset="0"/>
                <a:cs typeface="Calibri" panose="020F0502020204030204" pitchFamily="34" charset="0"/>
              </a:rPr>
              <a:t>support </a:t>
            </a:r>
            <a:r>
              <a:rPr dirty="0">
                <a:latin typeface="Calibri" panose="020F0502020204030204" pitchFamily="34" charset="0"/>
                <a:cs typeface="Calibri" panose="020F0502020204030204" pitchFamily="34" charset="0"/>
              </a:rPr>
              <a:t>(financial, </a:t>
            </a:r>
            <a:r>
              <a:rPr spc="-5" dirty="0">
                <a:latin typeface="Calibri" panose="020F0502020204030204" pitchFamily="34" charset="0"/>
                <a:cs typeface="Calibri" panose="020F0502020204030204" pitchFamily="34" charset="0"/>
              </a:rPr>
              <a:t>pastoral, attendance, </a:t>
            </a:r>
            <a:r>
              <a:rPr dirty="0">
                <a:latin typeface="Calibri" panose="020F0502020204030204" pitchFamily="34" charset="0"/>
                <a:cs typeface="Calibri" panose="020F0502020204030204" pitchFamily="34" charset="0"/>
              </a:rPr>
              <a:t>child  </a:t>
            </a:r>
            <a:r>
              <a:rPr spc="-5" dirty="0">
                <a:latin typeface="Calibri" panose="020F0502020204030204" pitchFamily="34" charset="0"/>
                <a:cs typeface="Calibri" panose="020F0502020204030204" pitchFamily="34" charset="0"/>
              </a:rPr>
              <a:t>protection, </a:t>
            </a:r>
            <a:r>
              <a:rPr spc="-10" dirty="0">
                <a:latin typeface="Calibri" panose="020F0502020204030204" pitchFamily="34" charset="0"/>
                <a:cs typeface="Calibri" panose="020F0502020204030204" pitchFamily="34" charset="0"/>
              </a:rPr>
              <a:t>SEND, </a:t>
            </a:r>
            <a:r>
              <a:rPr spc="-5" dirty="0">
                <a:latin typeface="Calibri" panose="020F0502020204030204" pitchFamily="34" charset="0"/>
                <a:cs typeface="Calibri" panose="020F0502020204030204" pitchFamily="34" charset="0"/>
              </a:rPr>
              <a:t>vulnerable</a:t>
            </a:r>
            <a:r>
              <a:rPr spc="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pc="-5" dirty="0">
                <a:latin typeface="Calibri" panose="020F0502020204030204" pitchFamily="34" charset="0"/>
                <a:cs typeface="Calibri" panose="020F0502020204030204" pitchFamily="34" charset="0"/>
              </a:rPr>
              <a:t>circumstances)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91895" marR="266065" lvl="2" indent="-265430">
              <a:lnSpc>
                <a:spcPct val="80400"/>
              </a:lnSpc>
              <a:spcBef>
                <a:spcPts val="285"/>
              </a:spcBef>
              <a:buClr>
                <a:srgbClr val="863623"/>
              </a:buClr>
              <a:buSzPct val="78947"/>
              <a:buFont typeface="Wingdings 2"/>
              <a:buChar char=""/>
              <a:tabLst>
                <a:tab pos="277495" algn="l"/>
                <a:tab pos="278130" algn="l"/>
              </a:tabLst>
            </a:pPr>
            <a:r>
              <a:rPr sz="1900" b="1" spc="-5" dirty="0">
                <a:latin typeface="Calibri" panose="020F0502020204030204" pitchFamily="34" charset="0"/>
                <a:cs typeface="Calibri" panose="020F0502020204030204" pitchFamily="34" charset="0"/>
              </a:rPr>
              <a:t>Inclusion </a:t>
            </a:r>
            <a:r>
              <a:rPr spc="-5" dirty="0">
                <a:latin typeface="Calibri" panose="020F0502020204030204" pitchFamily="34" charset="0"/>
                <a:cs typeface="Calibri" panose="020F0502020204030204" pitchFamily="34" charset="0"/>
              </a:rPr>
              <a:t>(roles, responsibilities, </a:t>
            </a:r>
            <a:r>
              <a:rPr dirty="0">
                <a:latin typeface="Calibri" panose="020F0502020204030204" pitchFamily="34" charset="0"/>
                <a:cs typeface="Calibri" panose="020F0502020204030204" pitchFamily="34" charset="0"/>
              </a:rPr>
              <a:t>club </a:t>
            </a:r>
            <a:r>
              <a:rPr spc="-5" dirty="0">
                <a:latin typeface="Calibri" panose="020F0502020204030204" pitchFamily="34" charset="0"/>
                <a:cs typeface="Calibri" panose="020F0502020204030204" pitchFamily="34" charset="0"/>
              </a:rPr>
              <a:t>attendance, </a:t>
            </a:r>
            <a:r>
              <a:rPr spc="-5" dirty="0" smtClean="0">
                <a:latin typeface="Calibri" panose="020F0502020204030204" pitchFamily="34" charset="0"/>
                <a:cs typeface="Calibri" panose="020F0502020204030204" pitchFamily="34" charset="0"/>
              </a:rPr>
              <a:t>trips</a:t>
            </a:r>
            <a:r>
              <a:rPr spc="-5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dirty="0">
                <a:latin typeface="Calibri" panose="020F0502020204030204" pitchFamily="34" charset="0"/>
                <a:cs typeface="Calibri" panose="020F0502020204030204" pitchFamily="34" charset="0"/>
              </a:rPr>
              <a:t>skill  </a:t>
            </a:r>
            <a:r>
              <a:rPr spc="-5" dirty="0">
                <a:latin typeface="Calibri" panose="020F0502020204030204" pitchFamily="34" charset="0"/>
                <a:cs typeface="Calibri" panose="020F0502020204030204" pitchFamily="34" charset="0"/>
              </a:rPr>
              <a:t>development)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91895" lvl="2" indent="-265430">
              <a:lnSpc>
                <a:spcPts val="1910"/>
              </a:lnSpc>
              <a:buClr>
                <a:srgbClr val="863623"/>
              </a:buClr>
              <a:buSzPct val="78947"/>
              <a:buFont typeface="Wingdings 2"/>
              <a:buChar char=""/>
              <a:tabLst>
                <a:tab pos="277495" algn="l"/>
                <a:tab pos="278130" algn="l"/>
              </a:tabLst>
            </a:pPr>
            <a:r>
              <a:rPr sz="1900" b="1" spc="-10" dirty="0">
                <a:latin typeface="Calibri" panose="020F0502020204030204" pitchFamily="34" charset="0"/>
                <a:cs typeface="Calibri" panose="020F0502020204030204" pitchFamily="34" charset="0"/>
              </a:rPr>
              <a:t>Academic </a:t>
            </a:r>
            <a:r>
              <a:rPr spc="-5" dirty="0">
                <a:latin typeface="Calibri" panose="020F0502020204030204" pitchFamily="34" charset="0"/>
                <a:cs typeface="Calibri" panose="020F0502020204030204" pitchFamily="34" charset="0"/>
              </a:rPr>
              <a:t>(reading, maths, </a:t>
            </a:r>
            <a:r>
              <a:rPr spc="-5" dirty="0" smtClean="0">
                <a:latin typeface="Calibri" panose="020F0502020204030204" pitchFamily="34" charset="0"/>
                <a:cs typeface="Calibri" panose="020F0502020204030204" pitchFamily="34" charset="0"/>
              </a:rPr>
              <a:t>phonics</a:t>
            </a:r>
            <a:r>
              <a:rPr spc="-5" dirty="0"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spc="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pc="-5" dirty="0">
                <a:latin typeface="Calibri" panose="020F0502020204030204" pitchFamily="34" charset="0"/>
                <a:cs typeface="Calibri" panose="020F0502020204030204" pitchFamily="34" charset="0"/>
              </a:rPr>
              <a:t>meta-cognition</a:t>
            </a:r>
            <a:r>
              <a:rPr spc="-5" dirty="0" smtClean="0"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GB" spc="-5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800" spc="-5" dirty="0" smtClean="0">
                <a:latin typeface="Calibri" panose="020F0502020204030204" pitchFamily="34" charset="0"/>
                <a:cs typeface="Calibri" panose="020F0502020204030204" pitchFamily="34" charset="0"/>
              </a:rPr>
              <a:t>feedback</a:t>
            </a:r>
            <a:r>
              <a:rPr sz="1800" spc="-5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3221" y="88900"/>
            <a:ext cx="6347713" cy="1320800"/>
          </a:xfrm>
        </p:spPr>
        <p:txBody>
          <a:bodyPr/>
          <a:lstStyle/>
          <a:p>
            <a:pPr algn="ctr"/>
            <a:r>
              <a:rPr lang="en-GB" dirty="0" smtClean="0"/>
              <a:t>3 Year overview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704578"/>
            <a:ext cx="8686801" cy="4669763"/>
          </a:xfrm>
        </p:spPr>
        <p:txBody>
          <a:bodyPr/>
          <a:lstStyle/>
          <a:p>
            <a:r>
              <a:rPr lang="en-GB" dirty="0" smtClean="0"/>
              <a:t>Over the next three years we need to invest PPG funding in the following areas to improve access to learning and improved mental health and wellbeing.</a:t>
            </a:r>
          </a:p>
          <a:p>
            <a:r>
              <a:rPr lang="en-GB" dirty="0" smtClean="0"/>
              <a:t>We need </a:t>
            </a:r>
            <a:r>
              <a:rPr lang="en-GB" dirty="0" smtClean="0"/>
              <a:t>to improve </a:t>
            </a:r>
            <a:r>
              <a:rPr lang="en-GB" dirty="0" smtClean="0"/>
              <a:t>disadvantaged pupils access to ICT. To do this we need to invest in </a:t>
            </a:r>
            <a:r>
              <a:rPr lang="en-GB" dirty="0" smtClean="0"/>
              <a:t>laptop and tablet resources</a:t>
            </a:r>
            <a:r>
              <a:rPr lang="en-GB" dirty="0" smtClean="0"/>
              <a:t>.</a:t>
            </a:r>
          </a:p>
          <a:p>
            <a:r>
              <a:rPr lang="en-GB" dirty="0" smtClean="0"/>
              <a:t>We also need to invest in our Pastoral provision. To do this we aim to set up a new pastoral room to meet the SEMH needs of our disadvantaged pupils.</a:t>
            </a:r>
          </a:p>
          <a:p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5906312"/>
              </p:ext>
            </p:extLst>
          </p:nvPr>
        </p:nvGraphicFramePr>
        <p:xfrm>
          <a:off x="152400" y="2895600"/>
          <a:ext cx="8763000" cy="36958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1000">
                  <a:extLst>
                    <a:ext uri="{9D8B030D-6E8A-4147-A177-3AD203B41FA5}">
                      <a16:colId xmlns:a16="http://schemas.microsoft.com/office/drawing/2014/main" val="3531463438"/>
                    </a:ext>
                  </a:extLst>
                </a:gridCol>
                <a:gridCol w="2921000">
                  <a:extLst>
                    <a:ext uri="{9D8B030D-6E8A-4147-A177-3AD203B41FA5}">
                      <a16:colId xmlns:a16="http://schemas.microsoft.com/office/drawing/2014/main" val="3458170584"/>
                    </a:ext>
                  </a:extLst>
                </a:gridCol>
                <a:gridCol w="2921000">
                  <a:extLst>
                    <a:ext uri="{9D8B030D-6E8A-4147-A177-3AD203B41FA5}">
                      <a16:colId xmlns:a16="http://schemas.microsoft.com/office/drawing/2014/main" val="3182278666"/>
                    </a:ext>
                  </a:extLst>
                </a:gridCol>
              </a:tblGrid>
              <a:tr h="349405">
                <a:tc gridSpan="3"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Long</a:t>
                      </a:r>
                      <a:r>
                        <a:rPr lang="en-GB" baseline="0" dirty="0" smtClean="0"/>
                        <a:t> term priorities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6459631"/>
                  </a:ext>
                </a:extLst>
              </a:tr>
              <a:tr h="349405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2020-2021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2021-2022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2022-2023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0721102"/>
                  </a:ext>
                </a:extLst>
              </a:tr>
              <a:tr h="873512">
                <a:tc>
                  <a:txBody>
                    <a:bodyPr/>
                    <a:lstStyle/>
                    <a:p>
                      <a:r>
                        <a:rPr lang="en-GB" dirty="0" smtClean="0"/>
                        <a:t>Academic:</a:t>
                      </a:r>
                    </a:p>
                    <a:p>
                      <a:r>
                        <a:rPr lang="en-GB" dirty="0" smtClean="0"/>
                        <a:t>Tuition</a:t>
                      </a:r>
                      <a:r>
                        <a:rPr lang="en-GB" baseline="0" dirty="0" smtClean="0"/>
                        <a:t> &amp; Catch up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Inclusion</a:t>
                      </a:r>
                      <a:r>
                        <a:rPr lang="en-GB" baseline="0" dirty="0" smtClean="0"/>
                        <a:t>:</a:t>
                      </a:r>
                    </a:p>
                    <a:p>
                      <a:r>
                        <a:rPr lang="en-GB" dirty="0" smtClean="0"/>
                        <a:t>Begin </a:t>
                      </a:r>
                      <a:r>
                        <a:rPr lang="en-GB" dirty="0" smtClean="0"/>
                        <a:t>to develop ICT provision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Inclusion: </a:t>
                      </a:r>
                    </a:p>
                    <a:p>
                      <a:r>
                        <a:rPr lang="en-GB" dirty="0" smtClean="0"/>
                        <a:t>Continue to improve ICT provision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5465996"/>
                  </a:ext>
                </a:extLst>
              </a:tr>
              <a:tr h="87351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Academic:</a:t>
                      </a:r>
                    </a:p>
                    <a:p>
                      <a:r>
                        <a:rPr lang="en-GB" dirty="0" smtClean="0"/>
                        <a:t>Improve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dirty="0" smtClean="0"/>
                        <a:t>Reading and Phonics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Pastoral: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dirty="0" smtClean="0"/>
                        <a:t>Begin to develop pastoral</a:t>
                      </a:r>
                      <a:r>
                        <a:rPr lang="en-GB" baseline="0" dirty="0" smtClean="0"/>
                        <a:t> provision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Pastoral: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dirty="0" smtClean="0"/>
                        <a:t>Continue to improve pastoral</a:t>
                      </a:r>
                      <a:r>
                        <a:rPr lang="en-GB" baseline="0" dirty="0" smtClean="0"/>
                        <a:t> provision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8669822"/>
                  </a:ext>
                </a:extLst>
              </a:tr>
              <a:tr h="113556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Inclusion: </a:t>
                      </a:r>
                    </a:p>
                    <a:p>
                      <a:r>
                        <a:rPr lang="en-GB" dirty="0" smtClean="0"/>
                        <a:t>Improve</a:t>
                      </a:r>
                      <a:r>
                        <a:rPr lang="en-GB" baseline="0" dirty="0" smtClean="0"/>
                        <a:t> access to in-class interventions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Academic: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dirty="0" smtClean="0"/>
                        <a:t>Improve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dirty="0" smtClean="0"/>
                        <a:t>Reading and Phonics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Academic: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dirty="0" smtClean="0"/>
                        <a:t>Continue to improve reading,</a:t>
                      </a:r>
                      <a:r>
                        <a:rPr lang="en-GB" baseline="0" dirty="0" smtClean="0"/>
                        <a:t> phonics and in class interventions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88001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6435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186831" y="15149"/>
            <a:ext cx="6846537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Calibri" panose="020F0502020204030204" pitchFamily="34" charset="0"/>
                <a:cs typeface="Calibri" panose="020F0502020204030204" pitchFamily="34" charset="0"/>
              </a:rPr>
              <a:t>Actions</a:t>
            </a:r>
            <a:r>
              <a:rPr sz="3200" dirty="0">
                <a:latin typeface="Arial Narrow"/>
                <a:cs typeface="Arial Narrow"/>
              </a:rPr>
              <a:t> </a:t>
            </a:r>
            <a:r>
              <a:rPr sz="3200" spc="-5" dirty="0">
                <a:latin typeface="Arial Narrow"/>
                <a:cs typeface="Arial Narrow"/>
              </a:rPr>
              <a:t>and </a:t>
            </a:r>
            <a:r>
              <a:rPr sz="3200" dirty="0">
                <a:latin typeface="Arial Narrow"/>
                <a:cs typeface="Arial Narrow"/>
              </a:rPr>
              <a:t>Expected </a:t>
            </a:r>
            <a:r>
              <a:rPr sz="3200" spc="-5" dirty="0">
                <a:latin typeface="Arial Narrow"/>
                <a:cs typeface="Arial Narrow"/>
              </a:rPr>
              <a:t>Impact </a:t>
            </a:r>
            <a:r>
              <a:rPr sz="3200" dirty="0">
                <a:latin typeface="Arial Narrow"/>
                <a:cs typeface="Arial Narrow"/>
              </a:rPr>
              <a:t>for</a:t>
            </a:r>
            <a:r>
              <a:rPr sz="3200" spc="-85" dirty="0">
                <a:latin typeface="Arial Narrow"/>
                <a:cs typeface="Arial Narrow"/>
              </a:rPr>
              <a:t> </a:t>
            </a:r>
            <a:r>
              <a:rPr sz="3200" dirty="0" smtClean="0">
                <a:latin typeface="Arial Narrow"/>
                <a:cs typeface="Arial Narrow"/>
              </a:rPr>
              <a:t>20</a:t>
            </a:r>
            <a:r>
              <a:rPr lang="en-GB" sz="3200" dirty="0" smtClean="0">
                <a:latin typeface="Arial Narrow"/>
                <a:cs typeface="Arial Narrow"/>
              </a:rPr>
              <a:t>20</a:t>
            </a:r>
            <a:r>
              <a:rPr sz="3200" dirty="0" smtClean="0">
                <a:latin typeface="Arial Narrow"/>
                <a:cs typeface="Arial Narrow"/>
              </a:rPr>
              <a:t>-202</a:t>
            </a:r>
            <a:r>
              <a:rPr lang="en-GB" sz="3200" dirty="0" smtClean="0">
                <a:latin typeface="Arial Narrow"/>
                <a:cs typeface="Arial Narrow"/>
              </a:rPr>
              <a:t>1</a:t>
            </a:r>
            <a:endParaRPr sz="3200" dirty="0">
              <a:latin typeface="Arial Narrow"/>
              <a:cs typeface="Arial Narrow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277054"/>
              </p:ext>
            </p:extLst>
          </p:nvPr>
        </p:nvGraphicFramePr>
        <p:xfrm>
          <a:off x="228599" y="467348"/>
          <a:ext cx="8763000" cy="6206719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1430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241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718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39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8837">
                <a:tc>
                  <a:txBody>
                    <a:bodyPr/>
                    <a:lstStyle/>
                    <a:p>
                      <a:pPr marL="42354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</a:t>
                      </a:r>
                    </a:p>
                  </a:txBody>
                  <a:tcPr marL="0" marR="0" marT="45085" marB="0"/>
                </a:tc>
                <a:tc>
                  <a:txBody>
                    <a:bodyPr/>
                    <a:lstStyle/>
                    <a:p>
                      <a:pPr marL="31178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IMPLEMENT</a:t>
                      </a:r>
                    </a:p>
                  </a:txBody>
                  <a:tcPr marL="0" marR="0" marT="45085" marB="0"/>
                </a:tc>
                <a:tc>
                  <a:txBody>
                    <a:bodyPr/>
                    <a:lstStyle/>
                    <a:p>
                      <a:pPr marL="74422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IMPACT/OUTCOME</a:t>
                      </a:r>
                      <a:endParaRPr sz="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45085" marB="0"/>
                </a:tc>
                <a:tc>
                  <a:txBody>
                    <a:bodyPr/>
                    <a:lstStyle/>
                    <a:p>
                      <a:pPr marL="41402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Budget</a:t>
                      </a:r>
                      <a:endParaRPr sz="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45085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14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800" b="1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Pastoral</a:t>
                      </a:r>
                      <a:r>
                        <a:rPr sz="800" b="1" spc="-2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b="1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</a:t>
                      </a:r>
                      <a:endParaRPr sz="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91440" marR="259079">
                        <a:lnSpc>
                          <a:spcPct val="100000"/>
                        </a:lnSpc>
                      </a:pP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raise </a:t>
                      </a:r>
                      <a:r>
                        <a:rPr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self</a:t>
                      </a:r>
                      <a:r>
                        <a:rPr sz="800" spc="-13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esteem, 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behaviour and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positive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attitudes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</a:t>
                      </a: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wards</a:t>
                      </a:r>
                      <a:r>
                        <a:rPr sz="800" spc="-5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learning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endParaRPr lang="en-GB" sz="800" spc="-5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91440" marR="259079">
                        <a:lnSpc>
                          <a:spcPct val="100000"/>
                        </a:lnSpc>
                      </a:pPr>
                      <a:endParaRPr lang="en-GB" sz="800" spc="-5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91440" marR="259079">
                        <a:lnSpc>
                          <a:spcPct val="100000"/>
                        </a:lnSpc>
                      </a:pP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•COVID EFFECTS: To provide support programmes for trauma, anxiety, family concerns 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43815" marB="0"/>
                </a:tc>
                <a:tc>
                  <a:txBody>
                    <a:bodyPr/>
                    <a:lstStyle/>
                    <a:p>
                      <a:pPr marL="264160" marR="134620" indent="-172720">
                        <a:lnSpc>
                          <a:spcPct val="100000"/>
                        </a:lnSpc>
                        <a:spcBef>
                          <a:spcPts val="345"/>
                        </a:spcBef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Restructure Inclusion</a:t>
                      </a:r>
                      <a:r>
                        <a:rPr lang="en-GB" sz="800" spc="-5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Team to combine the expertise of SEND and </a:t>
                      </a:r>
                      <a:r>
                        <a:rPr lang="en-GB" sz="800" spc="-5" baseline="0" dirty="0" err="1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AtL</a:t>
                      </a:r>
                      <a:r>
                        <a:rPr lang="en-GB" sz="800" spc="-5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to enhance pupil support</a:t>
                      </a:r>
                      <a:endParaRPr lang="en-GB" sz="800" spc="-5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marR="134620" indent="-172720">
                        <a:lnSpc>
                          <a:spcPct val="100000"/>
                        </a:lnSpc>
                        <a:spcBef>
                          <a:spcPts val="345"/>
                        </a:spcBef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Strengthen </a:t>
                      </a: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Inclusion Team to include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pastoral support</a:t>
                      </a:r>
                      <a:r>
                        <a:rPr lang="en-GB" sz="800" spc="-5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by training additional ELSAs to work alongside Pupil Wellbeing Mentor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marR="25527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training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on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positive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relationships and</a:t>
                      </a:r>
                      <a:r>
                        <a:rPr sz="800" spc="-8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thinking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 programmes in place such as ELSA, NHS MHST, Pupil Wellbeing Mentor, SEBDOS (in &amp; out school)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Training for staff – ELSA, Supporting Mental</a:t>
                      </a: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Health </a:t>
                      </a:r>
                      <a:endParaRPr lang="en-GB" sz="800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Recovery curriculum initiatives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reduce time out of class for children who receive support</a:t>
                      </a:r>
                    </a:p>
                  </a:txBody>
                  <a:tcPr marL="0" marR="0" marT="43815" marB="0"/>
                </a:tc>
                <a:tc>
                  <a:txBody>
                    <a:bodyPr/>
                    <a:lstStyle/>
                    <a:p>
                      <a:pPr marL="264160" indent="-172720">
                        <a:lnSpc>
                          <a:spcPct val="100000"/>
                        </a:lnSpc>
                        <a:spcBef>
                          <a:spcPts val="345"/>
                        </a:spcBef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will have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positive mind set for</a:t>
                      </a:r>
                      <a:r>
                        <a:rPr sz="800" spc="-10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learning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marR="419734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will have an adult that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can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relied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upon for  emotional</a:t>
                      </a:r>
                      <a:r>
                        <a:rPr sz="800" spc="-4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marR="32829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will be confident to support individuals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 they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are 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ready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learn using effective support</a:t>
                      </a:r>
                      <a:r>
                        <a:rPr sz="800" spc="-9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programmes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Learning behaviours and confidence will</a:t>
                      </a:r>
                      <a:r>
                        <a:rPr sz="800" spc="-114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improve</a:t>
                      </a:r>
                      <a:endParaRPr lang="en-GB" sz="800" spc="-5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and families feel supported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have understanding of emotions, feelings and strategies to cope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access learning in a safe environment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will feel inclusive despite needs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43815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  <a:tabLst>
                          <a:tab pos="810260" algn="l"/>
                        </a:tabLst>
                      </a:pP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Inclusion</a:t>
                      </a:r>
                      <a:r>
                        <a:rPr lang="en-GB" sz="800" spc="-5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Team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	</a:t>
                      </a:r>
                      <a:r>
                        <a:rPr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</a:t>
                      </a: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30,000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92075" marR="330200">
                        <a:lnSpc>
                          <a:spcPct val="100000"/>
                        </a:lnSpc>
                        <a:tabLst>
                          <a:tab pos="828040" algn="l"/>
                          <a:tab pos="848360" algn="l"/>
                        </a:tabLst>
                      </a:pP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</a:t>
                      </a:r>
                      <a:r>
                        <a:rPr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rain</a:t>
                      </a:r>
                      <a:r>
                        <a:rPr sz="800" spc="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</a:t>
                      </a:r>
                      <a:r>
                        <a:rPr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</a:t>
                      </a: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provision</a:t>
                      </a: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		</a:t>
                      </a:r>
                      <a:endParaRPr lang="en-GB" sz="800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92075" marR="330200">
                        <a:lnSpc>
                          <a:spcPct val="100000"/>
                        </a:lnSpc>
                        <a:tabLst>
                          <a:tab pos="828040" algn="l"/>
                          <a:tab pos="848360" algn="l"/>
                        </a:tabLst>
                      </a:pP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Resources</a:t>
                      </a: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    £5,000</a:t>
                      </a:r>
                    </a:p>
                    <a:p>
                      <a:pPr marL="92075" marR="330200">
                        <a:lnSpc>
                          <a:spcPct val="100000"/>
                        </a:lnSpc>
                        <a:tabLst>
                          <a:tab pos="828040" algn="l"/>
                          <a:tab pos="848360" algn="l"/>
                        </a:tabLst>
                      </a:pPr>
                      <a:endParaRPr lang="en-GB" sz="800" spc="-5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92075" marR="330200">
                        <a:lnSpc>
                          <a:spcPct val="100000"/>
                        </a:lnSpc>
                        <a:tabLst>
                          <a:tab pos="828040" algn="l"/>
                          <a:tab pos="848360" algn="l"/>
                        </a:tabLst>
                      </a:pP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  <a:spcBef>
                          <a:spcPts val="5"/>
                        </a:spcBef>
                        <a:tabLst>
                          <a:tab pos="822325" algn="l"/>
                        </a:tabLst>
                      </a:pP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</a:t>
                      </a:r>
                      <a:r>
                        <a:rPr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:</a:t>
                      </a: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       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</a:t>
                      </a: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35,000  (21%)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4381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95871">
                <a:tc>
                  <a:txBody>
                    <a:bodyPr/>
                    <a:lstStyle/>
                    <a:p>
                      <a:pPr marL="91440" marR="14668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800" b="1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Academic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(see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details</a:t>
                      </a:r>
                      <a:r>
                        <a:rPr sz="800" spc="-10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on 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next</a:t>
                      </a:r>
                      <a:r>
                        <a:rPr sz="800" spc="-2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page)</a:t>
                      </a:r>
                    </a:p>
                    <a:p>
                      <a:pPr marL="91440" marR="110489">
                        <a:lnSpc>
                          <a:spcPct val="100000"/>
                        </a:lnSpc>
                      </a:pP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Reading</a:t>
                      </a:r>
                      <a:r>
                        <a:rPr lang="en-GB" sz="800" spc="-5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phonics to  improve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disadvantaged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 achieve at least  national expectations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by </a:t>
                      </a:r>
                      <a:r>
                        <a:rPr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202</a:t>
                      </a: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r>
                        <a:rPr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43815" marB="0"/>
                </a:tc>
                <a:tc>
                  <a:txBody>
                    <a:bodyPr/>
                    <a:lstStyle/>
                    <a:p>
                      <a:pPr marL="264160" marR="83820" indent="-17272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345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>
                          <a:tab pos="264160" algn="l"/>
                        </a:tabLst>
                        <a:defRPr/>
                      </a:pP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Restructure Inclusion</a:t>
                      </a:r>
                      <a:r>
                        <a:rPr lang="en-GB" sz="800" spc="-5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Team to combine the expertise of SEND and </a:t>
                      </a:r>
                      <a:r>
                        <a:rPr lang="en-GB" sz="800" spc="-5" baseline="0" dirty="0" err="1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AtL</a:t>
                      </a:r>
                      <a:r>
                        <a:rPr lang="en-GB" sz="800" spc="-5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to enhance pupil support</a:t>
                      </a:r>
                      <a:endParaRPr lang="en-GB" sz="800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marR="83820" indent="-172720">
                        <a:lnSpc>
                          <a:spcPct val="100000"/>
                        </a:lnSpc>
                        <a:spcBef>
                          <a:spcPts val="345"/>
                        </a:spcBef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Invest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 high quality staff  through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training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,  support and</a:t>
                      </a:r>
                      <a:r>
                        <a:rPr sz="800" spc="-4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mentoring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Intervention</a:t>
                      </a:r>
                      <a:r>
                        <a:rPr sz="800" spc="-5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 err="1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programmes</a:t>
                      </a:r>
                      <a:endParaRPr lang="en-GB" sz="800" spc="-5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Language</a:t>
                      </a:r>
                      <a:r>
                        <a:rPr sz="800" spc="-1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acquisition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investment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Home/school online</a:t>
                      </a:r>
                      <a:r>
                        <a:rPr sz="800" spc="-7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learning</a:t>
                      </a:r>
                      <a:endParaRPr lang="en-GB" sz="800" spc="-5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support and training for year 1 &amp; 2</a:t>
                      </a: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phonics</a:t>
                      </a:r>
                      <a:endParaRPr lang="en-GB" sz="800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Teaching of phonics to be of quality and be consistently taught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Quality first teaching in all year groups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Targeted support for low attainers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of pre-teaching and targeted interventions</a:t>
                      </a: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by Inclusion Team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of online teaching resources such as </a:t>
                      </a:r>
                      <a:r>
                        <a:rPr lang="en-GB" sz="800" baseline="0" dirty="0" err="1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Mathletics</a:t>
                      </a: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, My Rising Star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High Quality Tuition Programmes for Reading &amp; Maths by Teachers and HLTAs only.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1:1 Reading tutor – Primarily supporting Year 2 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Improve ICT provision and remote learning for disadvantaged pupils</a:t>
                      </a:r>
                      <a:endParaRPr lang="en-GB" sz="800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43815" marB="0"/>
                </a:tc>
                <a:tc>
                  <a:txBody>
                    <a:bodyPr/>
                    <a:lstStyle/>
                    <a:p>
                      <a:pPr marL="264160" marR="94615" indent="-172720">
                        <a:lnSpc>
                          <a:spcPct val="100000"/>
                        </a:lnSpc>
                        <a:spcBef>
                          <a:spcPts val="345"/>
                        </a:spcBef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receive quality, targeted interventions from qualified staff </a:t>
                      </a:r>
                    </a:p>
                    <a:p>
                      <a:pPr marL="264160" marR="94615" indent="-172720">
                        <a:lnSpc>
                          <a:spcPct val="100000"/>
                        </a:lnSpc>
                        <a:spcBef>
                          <a:spcPts val="345"/>
                        </a:spcBef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will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receive feedback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about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their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learning and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work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on gaps and misconceptions to</a:t>
                      </a:r>
                      <a:r>
                        <a:rPr sz="800" spc="-8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improve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marR="25336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will make at least good progress from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their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start  points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marR="53721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Regular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reading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 number concepts will improve  outcomes for</a:t>
                      </a:r>
                      <a:r>
                        <a:rPr sz="800" spc="-4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learners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Phonic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results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will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</a:t>
                      </a: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at least in line with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national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 year</a:t>
                      </a:r>
                      <a:r>
                        <a:rPr sz="800" spc="-12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endParaRPr lang="en-GB" sz="800" spc="-5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All pupils will receive</a:t>
                      </a:r>
                      <a:r>
                        <a:rPr lang="en-GB" sz="800" spc="-5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quality first teaching and tailored in-class interventions to meet their diverse needs.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week tuition programme will show positive outcomes for pupils</a:t>
                      </a:r>
                      <a:r>
                        <a:rPr lang="en-GB" sz="8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– funding allocated for up to 70 groups (14 per half term). </a:t>
                      </a:r>
                    </a:p>
                  </a:txBody>
                  <a:tcPr marL="0" marR="0" marT="43815" marB="0"/>
                </a:tc>
                <a:tc>
                  <a:txBody>
                    <a:bodyPr/>
                    <a:lstStyle/>
                    <a:p>
                      <a:pPr marL="92075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34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10260" algn="l"/>
                        </a:tabLst>
                        <a:defRPr/>
                      </a:pP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Provision and  t</a:t>
                      </a: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rain</a:t>
                      </a:r>
                      <a:r>
                        <a:rPr lang="en-GB" sz="800" spc="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</a:t>
                      </a: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</a:t>
                      </a: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</a:t>
                      </a: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from Inclusion</a:t>
                      </a:r>
                      <a:r>
                        <a:rPr lang="en-GB" sz="800" spc="-5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Team: Teachers and Support Staff /ATL team</a:t>
                      </a: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	</a:t>
                      </a: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£60,000</a:t>
                      </a:r>
                    </a:p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  <a:tabLst>
                          <a:tab pos="810260" algn="l"/>
                        </a:tabLst>
                      </a:pPr>
                      <a:endParaRPr lang="en-GB" sz="800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92075" marR="330200">
                        <a:lnSpc>
                          <a:spcPct val="100000"/>
                        </a:lnSpc>
                        <a:tabLst>
                          <a:tab pos="828040" algn="l"/>
                          <a:tab pos="848360" algn="l"/>
                        </a:tabLst>
                      </a:pPr>
                      <a:endParaRPr lang="en-GB" sz="800" baseline="0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92075" marR="330200">
                        <a:lnSpc>
                          <a:spcPct val="100000"/>
                        </a:lnSpc>
                        <a:tabLst>
                          <a:tab pos="828040" algn="l"/>
                          <a:tab pos="848360" algn="l"/>
                        </a:tabLst>
                      </a:pP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Tuition by Teachers and HLTAs £24,000 </a:t>
                      </a:r>
                    </a:p>
                    <a:p>
                      <a:pPr marL="92075" marR="330200">
                        <a:lnSpc>
                          <a:spcPct val="100000"/>
                        </a:lnSpc>
                        <a:tabLst>
                          <a:tab pos="828040" algn="l"/>
                          <a:tab pos="848360" algn="l"/>
                        </a:tabLst>
                      </a:pPr>
                      <a:endParaRPr lang="en-GB" sz="800" baseline="0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92075" marR="330200">
                        <a:lnSpc>
                          <a:spcPct val="100000"/>
                        </a:lnSpc>
                        <a:tabLst>
                          <a:tab pos="828040" algn="l"/>
                          <a:tab pos="848360" algn="l"/>
                        </a:tabLst>
                      </a:pP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ICT provision £11,000</a:t>
                      </a:r>
                    </a:p>
                    <a:p>
                      <a:pPr marL="92075" marR="330200">
                        <a:lnSpc>
                          <a:spcPct val="100000"/>
                        </a:lnSpc>
                        <a:tabLst>
                          <a:tab pos="828040" algn="l"/>
                          <a:tab pos="848360" algn="l"/>
                        </a:tabLst>
                      </a:pP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Total:</a:t>
                      </a:r>
                      <a:r>
                        <a:rPr sz="800" spc="-3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</a:t>
                      </a: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95,0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00</a:t>
                      </a: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 (57%)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5882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8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Family</a:t>
                      </a:r>
                      <a:r>
                        <a:rPr sz="800" b="1" spc="-3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b="1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</a:t>
                      </a:r>
                      <a:endParaRPr sz="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91440" marR="106680">
                        <a:lnSpc>
                          <a:spcPct val="100000"/>
                        </a:lnSpc>
                      </a:pP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improve attendance of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specific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families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</a:t>
                      </a:r>
                      <a:r>
                        <a:rPr sz="800" spc="-1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reduce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persistent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absences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through positive  home/school</a:t>
                      </a:r>
                      <a:r>
                        <a:rPr sz="800" spc="-3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relationships.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43815" marB="0"/>
                </a:tc>
                <a:tc>
                  <a:txBody>
                    <a:bodyPr/>
                    <a:lstStyle/>
                    <a:p>
                      <a:pPr marL="264160" marR="232410" indent="-172720">
                        <a:lnSpc>
                          <a:spcPct val="100000"/>
                        </a:lnSpc>
                        <a:spcBef>
                          <a:spcPts val="345"/>
                        </a:spcBef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Attendance</a:t>
                      </a: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Manager to liaise and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</a:t>
                      </a:r>
                      <a:r>
                        <a:rPr sz="800" spc="-1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800" spc="-5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families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marR="18034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Close </a:t>
                      </a:r>
                      <a:r>
                        <a:rPr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attendance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monitoring</a:t>
                      </a:r>
                      <a:r>
                        <a:rPr sz="800" spc="-14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 </a:t>
                      </a:r>
                      <a:r>
                        <a:rPr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family</a:t>
                      </a:r>
                      <a:r>
                        <a:rPr sz="800" spc="-2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relationships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Review breakfast</a:t>
                      </a:r>
                      <a:r>
                        <a:rPr sz="800" spc="-5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club</a:t>
                      </a: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attendance and provision, invest in new resources to improve the quality of the provision. 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FSW to continue to support families</a:t>
                      </a: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known to Early Help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Review use of school minibus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43815" marB="0"/>
                </a:tc>
                <a:tc>
                  <a:txBody>
                    <a:bodyPr/>
                    <a:lstStyle/>
                    <a:p>
                      <a:pPr marL="264160" marR="235585" indent="-172720">
                        <a:lnSpc>
                          <a:spcPct val="100000"/>
                        </a:lnSpc>
                        <a:spcBef>
                          <a:spcPts val="345"/>
                        </a:spcBef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will attend school regularly and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their attendance 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will</a:t>
                      </a:r>
                      <a:r>
                        <a:rPr sz="800" spc="-1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improve</a:t>
                      </a:r>
                      <a:endParaRPr lang="en-GB" sz="800" spc="-5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marR="235585" indent="-172720">
                        <a:lnSpc>
                          <a:spcPct val="100000"/>
                        </a:lnSpc>
                        <a:spcBef>
                          <a:spcPts val="345"/>
                        </a:spcBef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 will start the day with a nutritious meal and engaging activities during Breakfast Club</a:t>
                      </a:r>
                    </a:p>
                    <a:p>
                      <a:pPr marL="264160" marR="235585" indent="-172720">
                        <a:lnSpc>
                          <a:spcPct val="100000"/>
                        </a:lnSpc>
                        <a:spcBef>
                          <a:spcPts val="345"/>
                        </a:spcBef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Gain parent and pupil feedback re</a:t>
                      </a:r>
                      <a:r>
                        <a:rPr lang="en-GB" sz="800" spc="-5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value for money and quality of provision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marR="13398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 whose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family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are on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low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income will be supported to  engage in all aspects of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class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events and learning  opportunities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43815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  <a:tabLst>
                          <a:tab pos="810260" algn="l"/>
                        </a:tabLst>
                      </a:pP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Staffing/training/maintenance</a:t>
                      </a:r>
                    </a:p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  <a:tabLst>
                          <a:tab pos="810260" algn="l"/>
                        </a:tabLst>
                      </a:pP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£20,000</a:t>
                      </a:r>
                    </a:p>
                    <a:p>
                      <a:pPr marL="92075" marR="330200">
                        <a:lnSpc>
                          <a:spcPct val="100000"/>
                        </a:lnSpc>
                        <a:tabLst>
                          <a:tab pos="828040" algn="l"/>
                          <a:tab pos="848360" algn="l"/>
                        </a:tabLst>
                      </a:pPr>
                      <a:endParaRPr lang="en-GB" sz="800" baseline="0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92075" marR="330200">
                        <a:lnSpc>
                          <a:spcPct val="100000"/>
                        </a:lnSpc>
                        <a:tabLst>
                          <a:tab pos="828040" algn="l"/>
                          <a:tab pos="848360" algn="l"/>
                        </a:tabLst>
                      </a:pP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Attendance Manager £1000</a:t>
                      </a:r>
                    </a:p>
                    <a:p>
                      <a:pPr marL="92075" marR="330200">
                        <a:lnSpc>
                          <a:spcPct val="100000"/>
                        </a:lnSpc>
                        <a:tabLst>
                          <a:tab pos="828040" algn="l"/>
                          <a:tab pos="848360" algn="l"/>
                        </a:tabLst>
                      </a:pPr>
                      <a:endParaRPr lang="en-GB" sz="800" baseline="0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92075" marR="330200">
                        <a:lnSpc>
                          <a:spcPct val="100000"/>
                        </a:lnSpc>
                        <a:tabLst>
                          <a:tab pos="828040" algn="l"/>
                          <a:tab pos="848360" algn="l"/>
                        </a:tabLst>
                      </a:pP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Breakfast club £2000</a:t>
                      </a:r>
                    </a:p>
                    <a:p>
                      <a:pPr marL="92075" marR="330200">
                        <a:lnSpc>
                          <a:spcPct val="100000"/>
                        </a:lnSpc>
                        <a:tabLst>
                          <a:tab pos="828040" algn="l"/>
                          <a:tab pos="848360" algn="l"/>
                        </a:tabLst>
                      </a:pPr>
                      <a:endParaRPr lang="en-GB" sz="800" baseline="0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92075" marR="330200">
                        <a:lnSpc>
                          <a:spcPct val="100000"/>
                        </a:lnSpc>
                        <a:tabLst>
                          <a:tab pos="828040" algn="l"/>
                          <a:tab pos="848360" algn="l"/>
                        </a:tabLst>
                      </a:pPr>
                      <a:r>
                        <a:rPr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</a:t>
                      </a: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23,000   (14%)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058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8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Inclusion</a:t>
                      </a:r>
                    </a:p>
                    <a:p>
                      <a:pPr marL="91440" marR="114935" algn="just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Disadvantaged pupils will  be able to engage in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extra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curricular activities and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inclusive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 daily school</a:t>
                      </a:r>
                      <a:r>
                        <a:rPr sz="800" spc="-13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life.</a:t>
                      </a:r>
                    </a:p>
                  </a:txBody>
                  <a:tcPr marL="0" marR="0" marT="44450" marB="0"/>
                </a:tc>
                <a:tc>
                  <a:txBody>
                    <a:bodyPr/>
                    <a:lstStyle/>
                    <a:p>
                      <a:pPr marL="264160" marR="229235" indent="-172720">
                        <a:lnSpc>
                          <a:spcPct val="100000"/>
                        </a:lnSpc>
                        <a:spcBef>
                          <a:spcPts val="350"/>
                        </a:spcBef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Uniform,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trips, visits</a:t>
                      </a:r>
                      <a:r>
                        <a:rPr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breakfast club, swimming, 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key resources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</a:t>
                      </a:r>
                      <a:r>
                        <a:rPr sz="800" spc="-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learning</a:t>
                      </a: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to be provided as needed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School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links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</a:t>
                      </a:r>
                      <a:r>
                        <a:rPr sz="800" spc="-6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individuals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marR="205104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Invite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specific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clubs</a:t>
                      </a:r>
                      <a:r>
                        <a:rPr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,</a:t>
                      </a:r>
                      <a:r>
                        <a:rPr lang="en-GB"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activities,</a:t>
                      </a:r>
                      <a:r>
                        <a:rPr lang="en-GB" sz="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intervention and</a:t>
                      </a:r>
                      <a:r>
                        <a:rPr sz="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roles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</a:t>
                      </a:r>
                      <a:r>
                        <a:rPr sz="800" spc="-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school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44450" marB="0"/>
                </a:tc>
                <a:tc>
                  <a:txBody>
                    <a:bodyPr/>
                    <a:lstStyle/>
                    <a:p>
                      <a:pPr marL="264160" marR="281940" indent="-172720">
                        <a:lnSpc>
                          <a:spcPct val="100000"/>
                        </a:lnSpc>
                        <a:spcBef>
                          <a:spcPts val="350"/>
                        </a:spcBef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will be equipped with the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tools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 materials to  engage in the wider curriculum and school</a:t>
                      </a:r>
                      <a:r>
                        <a:rPr sz="800" spc="-7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opportunities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marR="13271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will have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responsibility within the school through 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key role (e.g.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school council, head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boy/girl,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sport  ambassadors)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 they feel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valued and make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positive  contribution to the life of the</a:t>
                      </a:r>
                      <a:r>
                        <a:rPr sz="800" spc="-7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school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marR="33655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will have equal opportunities and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access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all  learning as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their</a:t>
                      </a:r>
                      <a:r>
                        <a:rPr sz="800" spc="-5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peers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4445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Total:</a:t>
                      </a:r>
                      <a:r>
                        <a:rPr sz="800" spc="-3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</a:t>
                      </a: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</a:t>
                      </a: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,000</a:t>
                      </a: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  (8%)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128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800" spc="-2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Spend </a:t>
                      </a:r>
                      <a:r>
                        <a:rPr sz="8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Predicted (rounded</a:t>
                      </a:r>
                      <a:r>
                        <a:rPr sz="800" spc="-1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up)</a:t>
                      </a:r>
                    </a:p>
                  </a:txBody>
                  <a:tcPr marL="0" marR="0" marT="44450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</a:t>
                      </a:r>
                      <a:r>
                        <a:rPr lang="en-GB" sz="8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166,000</a:t>
                      </a:r>
                      <a:endParaRPr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4508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524000" y="533400"/>
            <a:ext cx="789813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5" dirty="0">
                <a:latin typeface="Calibri" panose="020F0502020204030204" pitchFamily="34" charset="0"/>
                <a:cs typeface="Calibri" panose="020F0502020204030204" pitchFamily="34" charset="0"/>
              </a:rPr>
              <a:t>Academic </a:t>
            </a:r>
            <a:r>
              <a:rPr sz="3200" dirty="0">
                <a:latin typeface="Calibri" panose="020F0502020204030204" pitchFamily="34" charset="0"/>
                <a:cs typeface="Calibri" panose="020F0502020204030204" pitchFamily="34" charset="0"/>
              </a:rPr>
              <a:t>Priorities </a:t>
            </a:r>
            <a:r>
              <a:rPr sz="3200" spc="-5" dirty="0">
                <a:latin typeface="Calibri" panose="020F0502020204030204" pitchFamily="34" charset="0"/>
                <a:cs typeface="Calibri" panose="020F0502020204030204" pitchFamily="34" charset="0"/>
              </a:rPr>
              <a:t>for</a:t>
            </a:r>
            <a:r>
              <a:rPr sz="3200" spc="-3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spc="5" dirty="0" smtClean="0"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r>
              <a:rPr lang="en-GB" sz="3200" spc="5" dirty="0" smtClean="0"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r>
              <a:rPr sz="3200" spc="5" dirty="0" smtClean="0">
                <a:latin typeface="Calibri" panose="020F0502020204030204" pitchFamily="34" charset="0"/>
                <a:cs typeface="Calibri" panose="020F0502020204030204" pitchFamily="34" charset="0"/>
              </a:rPr>
              <a:t>-202</a:t>
            </a:r>
            <a:r>
              <a:rPr lang="en-GB" sz="3200" spc="5" dirty="0" smtClean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7743365"/>
              </p:ext>
            </p:extLst>
          </p:nvPr>
        </p:nvGraphicFramePr>
        <p:xfrm>
          <a:off x="1109268" y="1262380"/>
          <a:ext cx="6984999" cy="433434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443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85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2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4734">
                <a:tc>
                  <a:txBody>
                    <a:bodyPr/>
                    <a:lstStyle/>
                    <a:p>
                      <a:pPr marL="105410" algn="ctr">
                        <a:lnSpc>
                          <a:spcPts val="1290"/>
                        </a:lnSpc>
                      </a:pPr>
                      <a:r>
                        <a:rPr sz="1200" b="1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Aim</a:t>
                      </a:r>
                      <a:endParaRPr sz="12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105410" algn="ctr">
                        <a:lnSpc>
                          <a:spcPts val="1290"/>
                        </a:lnSpc>
                      </a:pPr>
                      <a:r>
                        <a:rPr sz="1200" b="1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Target</a:t>
                      </a:r>
                      <a:endParaRPr sz="12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106045" algn="ctr">
                        <a:lnSpc>
                          <a:spcPts val="1290"/>
                        </a:lnSpc>
                      </a:pPr>
                      <a:r>
                        <a:rPr sz="1200" b="1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Target</a:t>
                      </a:r>
                      <a:r>
                        <a:rPr sz="1200" b="1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b="1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date</a:t>
                      </a:r>
                      <a:endParaRPr sz="12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1520">
                <a:tc>
                  <a:txBody>
                    <a:bodyPr/>
                    <a:lstStyle/>
                    <a:p>
                      <a:pPr marL="105410">
                        <a:lnSpc>
                          <a:spcPts val="1290"/>
                        </a:lnSpc>
                      </a:pP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Progress </a:t>
                      </a:r>
                      <a:r>
                        <a:rPr sz="12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</a:t>
                      </a:r>
                      <a:r>
                        <a:rPr sz="1200" spc="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Reading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411480" marR="134620" indent="-342900">
                        <a:lnSpc>
                          <a:spcPts val="1440"/>
                        </a:lnSpc>
                        <a:spcBef>
                          <a:spcPts val="40"/>
                        </a:spcBef>
                        <a:buFont typeface="Symbol"/>
                        <a:buChar char=""/>
                        <a:tabLst>
                          <a:tab pos="411480" algn="l"/>
                          <a:tab pos="412115" algn="l"/>
                        </a:tabLst>
                      </a:pP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Disadvantaged pupils will </a:t>
                      </a:r>
                      <a:r>
                        <a:rPr sz="12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make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expected </a:t>
                      </a: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accelerated </a:t>
                      </a: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progress </a:t>
                      </a:r>
                      <a:r>
                        <a:rPr sz="12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strive to meet national expectation</a:t>
                      </a:r>
                      <a:r>
                        <a:rPr sz="1200" spc="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by</a:t>
                      </a:r>
                      <a:r>
                        <a:rPr lang="en-GB" sz="12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</a:t>
                      </a: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end of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KS2.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50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106045">
                        <a:lnSpc>
                          <a:spcPts val="1420"/>
                        </a:lnSpc>
                      </a:pP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September</a:t>
                      </a:r>
                      <a:r>
                        <a:rPr sz="1200" spc="-2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202</a:t>
                      </a:r>
                      <a:r>
                        <a:rPr lang="en-GB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0932">
                <a:tc>
                  <a:txBody>
                    <a:bodyPr/>
                    <a:lstStyle/>
                    <a:p>
                      <a:pPr marL="105410">
                        <a:lnSpc>
                          <a:spcPts val="1295"/>
                        </a:lnSpc>
                      </a:pP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Progress </a:t>
                      </a:r>
                      <a:r>
                        <a:rPr sz="12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</a:t>
                      </a:r>
                      <a:r>
                        <a:rPr sz="1200" spc="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Mathematics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411480" marR="295910" indent="-342900">
                        <a:lnSpc>
                          <a:spcPct val="99600"/>
                        </a:lnSpc>
                        <a:buFont typeface="Symbol"/>
                        <a:buChar char=""/>
                        <a:tabLst>
                          <a:tab pos="411480" algn="l"/>
                          <a:tab pos="412115" algn="l"/>
                        </a:tabLst>
                      </a:pP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Disadvantaged pupils will </a:t>
                      </a: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meet </a:t>
                      </a:r>
                      <a:r>
                        <a:rPr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exceed </a:t>
                      </a:r>
                      <a:r>
                        <a:rPr sz="12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national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expectations by </a:t>
                      </a:r>
                      <a:r>
                        <a:rPr sz="12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end </a:t>
                      </a: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their key</a:t>
                      </a:r>
                      <a:r>
                        <a:rPr sz="12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stage.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106045">
                        <a:lnSpc>
                          <a:spcPts val="1425"/>
                        </a:lnSpc>
                      </a:pP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September</a:t>
                      </a:r>
                      <a:r>
                        <a:rPr sz="1200" spc="-2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202</a:t>
                      </a:r>
                      <a:r>
                        <a:rPr lang="en-GB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5668">
                <a:tc>
                  <a:txBody>
                    <a:bodyPr/>
                    <a:lstStyle/>
                    <a:p>
                      <a:pPr marL="105410">
                        <a:lnSpc>
                          <a:spcPts val="1295"/>
                        </a:lnSpc>
                      </a:pP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Phonics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411480" marR="196850" indent="-342900">
                        <a:lnSpc>
                          <a:spcPts val="1430"/>
                        </a:lnSpc>
                        <a:spcBef>
                          <a:spcPts val="50"/>
                        </a:spcBef>
                        <a:buFont typeface="Symbol"/>
                        <a:buChar char=""/>
                        <a:tabLst>
                          <a:tab pos="411480" algn="l"/>
                          <a:tab pos="412115" algn="l"/>
                        </a:tabLst>
                      </a:pP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All </a:t>
                      </a:r>
                      <a:r>
                        <a:rPr sz="12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disadvantaged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 will pass the  year </a:t>
                      </a: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phonics</a:t>
                      </a:r>
                      <a:r>
                        <a:rPr sz="1200" spc="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check.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63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106045">
                        <a:lnSpc>
                          <a:spcPts val="1425"/>
                        </a:lnSpc>
                      </a:pP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September</a:t>
                      </a:r>
                      <a:r>
                        <a:rPr sz="1200" spc="-2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202</a:t>
                      </a:r>
                      <a:r>
                        <a:rPr lang="en-GB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5667">
                <a:tc>
                  <a:txBody>
                    <a:bodyPr/>
                    <a:lstStyle/>
                    <a:p>
                      <a:pPr marL="105410">
                        <a:lnSpc>
                          <a:spcPts val="1300"/>
                        </a:lnSpc>
                      </a:pP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Other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411480" marR="264160" indent="-342900">
                        <a:lnSpc>
                          <a:spcPts val="1440"/>
                        </a:lnSpc>
                        <a:spcBef>
                          <a:spcPts val="45"/>
                        </a:spcBef>
                        <a:buFont typeface="Symbol"/>
                        <a:buChar char=""/>
                        <a:tabLst>
                          <a:tab pos="411480" algn="l"/>
                          <a:tab pos="412115" algn="l"/>
                        </a:tabLst>
                      </a:pP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Improve attendance </a:t>
                      </a: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 </a:t>
                      </a:r>
                      <a:r>
                        <a:rPr lang="en-GB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all </a:t>
                      </a:r>
                      <a:r>
                        <a:rPr sz="12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 </a:t>
                      </a:r>
                      <a:r>
                        <a:rPr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across </a:t>
                      </a: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school to at least</a:t>
                      </a:r>
                      <a:r>
                        <a:rPr sz="1200" spc="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97</a:t>
                      </a:r>
                      <a:r>
                        <a:rPr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%.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57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106045">
                        <a:lnSpc>
                          <a:spcPts val="1425"/>
                        </a:lnSpc>
                      </a:pPr>
                      <a:r>
                        <a:rPr sz="12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September</a:t>
                      </a:r>
                      <a:r>
                        <a:rPr sz="1200" spc="-2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202</a:t>
                      </a:r>
                      <a:r>
                        <a:rPr lang="en-GB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6582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57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87270" y="586866"/>
            <a:ext cx="469201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Barriers</a:t>
            </a:r>
            <a:r>
              <a:rPr spc="-114" dirty="0"/>
              <a:t> </a:t>
            </a:r>
            <a:r>
              <a:rPr dirty="0"/>
              <a:t>identified</a:t>
            </a: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36750"/>
              </p:ext>
            </p:extLst>
          </p:nvPr>
        </p:nvGraphicFramePr>
        <p:xfrm>
          <a:off x="461962" y="1262125"/>
          <a:ext cx="8183879" cy="47047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836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4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57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39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INTENT</a:t>
                      </a:r>
                      <a:endParaRPr sz="1800" dirty="0">
                        <a:latin typeface="Verdana"/>
                        <a:cs typeface="Verdana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863623"/>
                    </a:solidFill>
                  </a:tcPr>
                </a:tc>
                <a:tc>
                  <a:txBody>
                    <a:bodyPr/>
                    <a:lstStyle/>
                    <a:p>
                      <a:pPr marL="66738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BARRIERS</a:t>
                      </a:r>
                      <a:endParaRPr sz="1800" dirty="0">
                        <a:latin typeface="Verdana"/>
                        <a:cs typeface="Verdana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863623"/>
                    </a:solidFill>
                  </a:tcPr>
                </a:tc>
                <a:tc>
                  <a:txBody>
                    <a:bodyPr/>
                    <a:lstStyle/>
                    <a:p>
                      <a:pPr marL="120332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IMPLEMENT</a:t>
                      </a:r>
                      <a:endParaRPr sz="1800" dirty="0">
                        <a:latin typeface="Verdana"/>
                        <a:cs typeface="Verdana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86362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71700">
                <a:tc>
                  <a:txBody>
                    <a:bodyPr/>
                    <a:lstStyle/>
                    <a:p>
                      <a:pPr marL="104775">
                        <a:lnSpc>
                          <a:spcPts val="1305"/>
                        </a:lnSpc>
                      </a:pP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Progress</a:t>
                      </a:r>
                      <a:r>
                        <a:rPr sz="1100" spc="-1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1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</a:t>
                      </a:r>
                      <a:endParaRPr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04775">
                        <a:lnSpc>
                          <a:spcPts val="1310"/>
                        </a:lnSpc>
                      </a:pP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Reading</a:t>
                      </a:r>
                      <a:endParaRPr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377825" marR="290830" indent="-287020">
                        <a:lnSpc>
                          <a:spcPct val="100000"/>
                        </a:lnSpc>
                        <a:spcBef>
                          <a:spcPts val="355"/>
                        </a:spcBef>
                        <a:buFont typeface="Arial"/>
                        <a:buChar char="•"/>
                        <a:tabLst>
                          <a:tab pos="377825" algn="l"/>
                          <a:tab pos="378460" algn="l"/>
                        </a:tabLst>
                      </a:pP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vague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unaware</a:t>
                      </a:r>
                      <a:r>
                        <a:rPr sz="1050" spc="-9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 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styles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</a:t>
                      </a:r>
                      <a:r>
                        <a:rPr sz="1050" spc="-3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questioning</a:t>
                      </a:r>
                    </a:p>
                    <a:p>
                      <a:pPr marL="377825" marR="389255" indent="-2870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377825" algn="l"/>
                          <a:tab pos="378460" algn="l"/>
                        </a:tabLst>
                      </a:pP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Word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level understanding </a:t>
                      </a:r>
                      <a:r>
                        <a:rPr sz="105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is 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weak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(language</a:t>
                      </a:r>
                      <a:r>
                        <a:rPr sz="1050" spc="-5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acquisition)</a:t>
                      </a:r>
                      <a:endParaRPr sz="105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377825" marR="344170" indent="-2870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377825" algn="l"/>
                          <a:tab pos="378460" algn="l"/>
                        </a:tabLst>
                      </a:pPr>
                      <a:r>
                        <a:rPr lang="en-GB" sz="105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Lack of language skills to enable</a:t>
                      </a:r>
                      <a:r>
                        <a:rPr lang="en-GB" sz="1050" spc="-5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them </a:t>
                      </a:r>
                      <a:r>
                        <a:rPr sz="105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fully</a:t>
                      </a:r>
                      <a:r>
                        <a:rPr sz="1050" spc="-9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comprehend </a:t>
                      </a:r>
                      <a:r>
                        <a:rPr sz="105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predict</a:t>
                      </a:r>
                      <a:r>
                        <a:rPr sz="1050" spc="-6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05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text</a:t>
                      </a:r>
                      <a:endParaRPr sz="105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377825" marR="335915" indent="-2870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377825" algn="l"/>
                          <a:tab pos="378460" algn="l"/>
                        </a:tabLst>
                      </a:pP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Lack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exposure beyond</a:t>
                      </a:r>
                      <a:r>
                        <a:rPr sz="1050" spc="-8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 reading</a:t>
                      </a:r>
                      <a:r>
                        <a:rPr sz="1050" spc="-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05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scheme</a:t>
                      </a:r>
                      <a:endParaRPr sz="105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377825" marR="151765" indent="-2870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377825" algn="l"/>
                          <a:tab pos="378460" algn="l"/>
                        </a:tabLst>
                      </a:pP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Pace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sustainability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requires 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work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 year 6 to achieve all  questions in</a:t>
                      </a:r>
                      <a:r>
                        <a:rPr sz="1050" spc="-5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05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SATs</a:t>
                      </a:r>
                      <a:endParaRPr lang="en-GB" sz="1050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377825" marR="151765" indent="-2870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377825" algn="l"/>
                          <a:tab pos="378460" algn="l"/>
                        </a:tabLst>
                      </a:pPr>
                      <a:r>
                        <a:rPr lang="en-GB" sz="105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lack fluency and so take a long time</a:t>
                      </a:r>
                      <a:r>
                        <a:rPr lang="en-GB" sz="105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to decode resulting in poorer comprehension</a:t>
                      </a:r>
                      <a:endParaRPr sz="105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5725" indent="-172720">
                        <a:lnSpc>
                          <a:spcPct val="100000"/>
                        </a:lnSpc>
                        <a:spcBef>
                          <a:spcPts val="355"/>
                        </a:spcBef>
                        <a:buFont typeface="Arial"/>
                        <a:buChar char="•"/>
                        <a:tabLst>
                          <a:tab pos="264795" algn="l"/>
                        </a:tabLst>
                      </a:pP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past papers and comprehension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models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teach  children to understand the type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question and</a:t>
                      </a:r>
                      <a:r>
                        <a:rPr sz="1050" spc="-18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question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is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specifically asking for.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(e.g.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Literacy  Shed,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CGP,</a:t>
                      </a:r>
                      <a:r>
                        <a:rPr sz="1050" spc="-1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Scholastic)</a:t>
                      </a:r>
                    </a:p>
                    <a:p>
                      <a:pPr marL="264160" marR="18097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</a:tabLst>
                      </a:pP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Read different types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 whole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class text and pick</a:t>
                      </a:r>
                      <a:r>
                        <a:rPr sz="1050" spc="-9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up 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on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specific vocabulary and why the writer used</a:t>
                      </a:r>
                      <a:r>
                        <a:rPr sz="1050" spc="-13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it.</a:t>
                      </a:r>
                    </a:p>
                    <a:p>
                      <a:pPr marL="264160" marR="33528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</a:tabLst>
                      </a:pPr>
                      <a:r>
                        <a:rPr sz="105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‘</a:t>
                      </a:r>
                      <a:r>
                        <a:rPr lang="en-GB" sz="105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My Rising Star’ and </a:t>
                      </a:r>
                      <a:r>
                        <a:rPr sz="105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online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materials</a:t>
                      </a:r>
                      <a:r>
                        <a:rPr sz="1050" spc="-1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that  can be accessed at</a:t>
                      </a:r>
                      <a:r>
                        <a:rPr sz="1050" spc="-6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home.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795" algn="l"/>
                        </a:tabLst>
                      </a:pP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1:1 reading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(staff, peers and</a:t>
                      </a:r>
                      <a:r>
                        <a:rPr sz="1050" spc="-114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volunteers)</a:t>
                      </a:r>
                    </a:p>
                    <a:p>
                      <a:pPr marL="264160" marR="20256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</a:tabLst>
                      </a:pP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Encourage group texts and class texts that</a:t>
                      </a:r>
                      <a:r>
                        <a:rPr sz="1050" spc="-17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 can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work on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together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(peer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peer</a:t>
                      </a:r>
                      <a:r>
                        <a:rPr sz="1050" spc="-7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mentoring)</a:t>
                      </a:r>
                    </a:p>
                    <a:p>
                      <a:pPr marL="264160" marR="23749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</a:tabLst>
                      </a:pP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block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time to work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on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building pace and</a:t>
                      </a:r>
                      <a:r>
                        <a:rPr sz="1050" spc="-13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sustain  reading for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longer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periods </a:t>
                      </a:r>
                      <a:r>
                        <a:rPr sz="105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</a:t>
                      </a:r>
                      <a:r>
                        <a:rPr sz="1050" spc="-6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time</a:t>
                      </a:r>
                      <a:r>
                        <a:rPr sz="105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endParaRPr lang="en-GB" sz="1050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marR="23749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</a:tabLst>
                      </a:pPr>
                      <a:r>
                        <a:rPr lang="en-GB" sz="105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Reading tuition by Teachers / HLTAs</a:t>
                      </a:r>
                      <a:endParaRPr sz="105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31620">
                <a:tc>
                  <a:txBody>
                    <a:bodyPr/>
                    <a:lstStyle/>
                    <a:p>
                      <a:pPr marL="104775">
                        <a:lnSpc>
                          <a:spcPts val="1305"/>
                        </a:lnSpc>
                      </a:pP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Progress </a:t>
                      </a:r>
                      <a:r>
                        <a:rPr sz="11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</a:t>
                      </a:r>
                      <a:endParaRPr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04775">
                        <a:lnSpc>
                          <a:spcPts val="1310"/>
                        </a:lnSpc>
                      </a:pP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Mathematics</a:t>
                      </a:r>
                      <a:endParaRPr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263525" marR="508634" indent="-172720">
                        <a:lnSpc>
                          <a:spcPct val="100000"/>
                        </a:lnSpc>
                        <a:spcBef>
                          <a:spcPts val="350"/>
                        </a:spcBef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</a:t>
                      </a:r>
                      <a:r>
                        <a:rPr lang="en-GB" sz="11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</a:t>
                      </a:r>
                      <a:r>
                        <a:rPr sz="11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 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not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retain  multiplication tables 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 </a:t>
                      </a:r>
                      <a:r>
                        <a:rPr sz="11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rapid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recall</a:t>
                      </a:r>
                      <a:endParaRPr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3525" marR="34163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Number fluency </a:t>
                      </a:r>
                      <a:r>
                        <a:rPr lang="en-GB" sz="1100" spc="-1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needs to </a:t>
                      </a:r>
                      <a:r>
                        <a:rPr sz="11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increase </a:t>
                      </a:r>
                      <a:r>
                        <a:rPr lang="en-GB" sz="11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enable recall of number facts and multiplication</a:t>
                      </a:r>
                      <a:r>
                        <a:rPr lang="en-GB" sz="1100" spc="-5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tables</a:t>
                      </a:r>
                    </a:p>
                    <a:p>
                      <a:pPr marL="263525" marR="34163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11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Problem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solving 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 </a:t>
                      </a:r>
                      <a:r>
                        <a:rPr sz="11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reasoning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activities 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need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increase 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 </a:t>
                      </a:r>
                      <a:r>
                        <a:rPr sz="11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understand purpose 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 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number</a:t>
                      </a:r>
                      <a:r>
                        <a:rPr sz="1100" spc="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1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application</a:t>
                      </a:r>
                      <a:endParaRPr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61925" indent="-172720">
                        <a:lnSpc>
                          <a:spcPct val="100000"/>
                        </a:lnSpc>
                        <a:spcBef>
                          <a:spcPts val="350"/>
                        </a:spcBef>
                        <a:buFont typeface="Arial"/>
                        <a:buChar char="•"/>
                        <a:tabLst>
                          <a:tab pos="264795" algn="l"/>
                        </a:tabLst>
                      </a:pP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Regularly 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access resources and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programmes that  inspire learning 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</a:t>
                      </a:r>
                      <a:r>
                        <a:rPr sz="1100" spc="6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competition</a:t>
                      </a:r>
                      <a:endParaRPr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marR="28511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795" algn="l"/>
                        </a:tabLst>
                      </a:pP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Incorporate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problem solving 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 reasoning 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activities into the 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week so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apply maths  </a:t>
                      </a:r>
                      <a:r>
                        <a:rPr sz="11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skills 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thinking</a:t>
                      </a:r>
                      <a:r>
                        <a:rPr sz="1100" spc="8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1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skills</a:t>
                      </a:r>
                      <a:endParaRPr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marR="35369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</a:tabLst>
                      </a:pP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Links with cluster to moderate maths progress  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performance</a:t>
                      </a:r>
                      <a:endParaRPr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</a:tabLst>
                      </a:pP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Seek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training 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share </a:t>
                      </a:r>
                      <a:r>
                        <a:rPr sz="11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 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school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with</a:t>
                      </a:r>
                      <a:r>
                        <a:rPr sz="1100" spc="3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1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</a:t>
                      </a:r>
                      <a:endParaRPr lang="en-GB" sz="1100" spc="-5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</a:tabLst>
                      </a:pPr>
                      <a:r>
                        <a:rPr lang="en-GB" sz="11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Daily recall and speed verbally and through IT programmes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</a:tabLst>
                      </a:pPr>
                      <a:r>
                        <a:rPr lang="en-GB" sz="11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BBO maths mastery hub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</a:tabLst>
                      </a:pPr>
                      <a:r>
                        <a:rPr lang="en-GB" sz="11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Vocabulary improvement</a:t>
                      </a: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</a:tabLst>
                      </a:pPr>
                      <a:endParaRPr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09600" y="457961"/>
            <a:ext cx="6347713" cy="1320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3350">
              <a:lnSpc>
                <a:spcPct val="100000"/>
              </a:lnSpc>
              <a:spcBef>
                <a:spcPts val="100"/>
              </a:spcBef>
            </a:pPr>
            <a:r>
              <a:rPr dirty="0"/>
              <a:t>Barriers Identified</a:t>
            </a:r>
            <a:r>
              <a:rPr spc="-160" dirty="0"/>
              <a:t> </a:t>
            </a:r>
            <a:r>
              <a:rPr spc="-5" dirty="0"/>
              <a:t>(Cont.)</a:t>
            </a: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5119377"/>
              </p:ext>
            </p:extLst>
          </p:nvPr>
        </p:nvGraphicFramePr>
        <p:xfrm>
          <a:off x="461185" y="1118361"/>
          <a:ext cx="8530414" cy="480585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870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253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179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5805">
                <a:tc>
                  <a:txBody>
                    <a:bodyPr/>
                    <a:lstStyle/>
                    <a:p>
                      <a:pPr marL="274320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INTENT</a:t>
                      </a:r>
                      <a:endParaRPr sz="1800" dirty="0">
                        <a:latin typeface="Verdana"/>
                        <a:cs typeface="Verdana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3623"/>
                    </a:solidFill>
                  </a:tcPr>
                </a:tc>
                <a:tc>
                  <a:txBody>
                    <a:bodyPr/>
                    <a:lstStyle/>
                    <a:p>
                      <a:pPr marL="75628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BARRIERS</a:t>
                      </a:r>
                      <a:endParaRPr sz="1800" dirty="0">
                        <a:latin typeface="Verdana"/>
                        <a:cs typeface="Verdana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3623"/>
                    </a:solidFill>
                  </a:tcPr>
                </a:tc>
                <a:tc>
                  <a:txBody>
                    <a:bodyPr/>
                    <a:lstStyle/>
                    <a:p>
                      <a:pPr marL="118935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IMPLEMENT</a:t>
                      </a:r>
                      <a:endParaRPr sz="1800" dirty="0">
                        <a:latin typeface="Verdana"/>
                        <a:cs typeface="Verdana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362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3834">
                <a:tc>
                  <a:txBody>
                    <a:bodyPr/>
                    <a:lstStyle/>
                    <a:p>
                      <a:pPr marL="104775" marR="262255">
                        <a:lnSpc>
                          <a:spcPts val="1300"/>
                        </a:lnSpc>
                        <a:spcBef>
                          <a:spcPts val="60"/>
                        </a:spcBef>
                      </a:pP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Phonics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check</a:t>
                      </a:r>
                      <a:r>
                        <a:rPr sz="900" spc="-6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9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 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Year</a:t>
                      </a:r>
                      <a:r>
                        <a:rPr sz="900" spc="-3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76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263525" marR="156845" indent="-172720" algn="just">
                        <a:lnSpc>
                          <a:spcPct val="100000"/>
                        </a:lnSpc>
                        <a:spcBef>
                          <a:spcPts val="359"/>
                        </a:spcBef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9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Phonics</a:t>
                      </a:r>
                      <a:r>
                        <a:rPr lang="en-GB" sz="9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9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pronunciation</a:t>
                      </a:r>
                      <a:r>
                        <a:rPr lang="en-GB" sz="900" spc="-5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9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needs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be  sharp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</a:t>
                      </a:r>
                      <a:r>
                        <a:rPr sz="900" spc="1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9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quick</a:t>
                      </a:r>
                      <a:endParaRPr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3525" marR="508000" indent="-172720" algn="just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need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differentiate 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between real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words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</a:t>
                      </a:r>
                      <a:r>
                        <a:rPr sz="900" spc="-7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false  </a:t>
                      </a:r>
                      <a:r>
                        <a:rPr sz="9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words</a:t>
                      </a:r>
                      <a:endParaRPr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3525" indent="-172720" algn="just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All staff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need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deliver high</a:t>
                      </a:r>
                      <a:endParaRPr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3525" algn="just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quality</a:t>
                      </a:r>
                      <a:r>
                        <a:rPr sz="900" spc="3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9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phonics</a:t>
                      </a:r>
                      <a:endParaRPr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3525" marR="20256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</a:tabLst>
                      </a:pP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Resources for support of</a:t>
                      </a:r>
                      <a:r>
                        <a:rPr sz="900" spc="-8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different  learning styles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needs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</a:t>
                      </a:r>
                      <a:r>
                        <a:rPr sz="9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 reviewed</a:t>
                      </a:r>
                      <a:endParaRPr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4571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262890" marR="478155" indent="-171450">
                        <a:lnSpc>
                          <a:spcPct val="100000"/>
                        </a:lnSpc>
                        <a:spcBef>
                          <a:spcPts val="359"/>
                        </a:spcBef>
                        <a:buFont typeface="Arial" panose="020B0604020202020204" pitchFamily="34" charset="0"/>
                        <a:buChar char="•"/>
                        <a:tabLst>
                          <a:tab pos="264795" algn="l"/>
                        </a:tabLst>
                      </a:pPr>
                      <a:r>
                        <a:rPr lang="en-GB" sz="9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Read Write </a:t>
                      </a:r>
                      <a:r>
                        <a:rPr lang="en-GB" sz="900" spc="-5" dirty="0" err="1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</a:t>
                      </a:r>
                      <a:r>
                        <a:rPr lang="en-GB" sz="9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900" spc="-5" dirty="0" err="1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programme</a:t>
                      </a:r>
                      <a:r>
                        <a:rPr sz="9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 </a:t>
                      </a:r>
                      <a:r>
                        <a:rPr sz="9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daily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 </a:t>
                      </a:r>
                      <a:r>
                        <a:rPr sz="9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 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reading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</a:t>
                      </a:r>
                      <a:r>
                        <a:rPr sz="900" spc="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9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spelling</a:t>
                      </a:r>
                      <a:endParaRPr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2890" indent="-1714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  <a:tabLst>
                          <a:tab pos="264795" algn="l"/>
                        </a:tabLst>
                      </a:pP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Regular letters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 sounds</a:t>
                      </a:r>
                      <a:r>
                        <a:rPr sz="900" spc="2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teaching.</a:t>
                      </a:r>
                      <a:endParaRPr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2890" indent="-1714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  <a:tabLst>
                          <a:tab pos="264795" algn="l"/>
                        </a:tabLst>
                      </a:pP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Real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false word </a:t>
                      </a:r>
                      <a:r>
                        <a:rPr sz="9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games</a:t>
                      </a:r>
                      <a:endParaRPr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2890" marR="386715" indent="-1714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  <a:tabLst>
                          <a:tab pos="264795" algn="l"/>
                        </a:tabLst>
                      </a:pP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training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modelling </a:t>
                      </a:r>
                      <a:r>
                        <a:rPr lang="en-GB" sz="9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</a:t>
                      </a:r>
                      <a:r>
                        <a:rPr sz="900" spc="-5" dirty="0" err="1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ood</a:t>
                      </a:r>
                      <a:r>
                        <a:rPr sz="9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/outstanding  practice</a:t>
                      </a:r>
                      <a:endParaRPr lang="en-GB" sz="900" spc="0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2890" marR="386715" indent="-1714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  <a:tabLst>
                          <a:tab pos="264795" algn="l"/>
                        </a:tabLst>
                      </a:pPr>
                      <a:r>
                        <a:rPr sz="9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Phonics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leaders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work </a:t>
                      </a:r>
                      <a:r>
                        <a:rPr sz="9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with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team of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</a:t>
                      </a:r>
                      <a:r>
                        <a:rPr sz="900" spc="1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9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</a:t>
                      </a:r>
                      <a:r>
                        <a:rPr lang="en-GB" sz="9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900" spc="-1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highlight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gaps </a:t>
                      </a:r>
                      <a:r>
                        <a:rPr sz="9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</a:t>
                      </a:r>
                      <a:r>
                        <a:rPr sz="900" spc="8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9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resource</a:t>
                      </a:r>
                      <a:r>
                        <a:rPr lang="en-GB" sz="9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</a:t>
                      </a:r>
                    </a:p>
                    <a:p>
                      <a:pPr marL="262890" marR="386715" indent="-1714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  <a:tabLst>
                          <a:tab pos="264795" algn="l"/>
                        </a:tabLst>
                      </a:pPr>
                      <a:r>
                        <a:rPr lang="en-GB" sz="9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support and training for year 1 &amp; 2</a:t>
                      </a:r>
                    </a:p>
                    <a:p>
                      <a:pPr marL="262890" marR="386715" indent="-1714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  <a:tabLst>
                          <a:tab pos="264795" algn="l"/>
                        </a:tabLst>
                      </a:pPr>
                      <a:r>
                        <a:rPr lang="en-GB" sz="9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Teaching of phonics to be more regular and consistently taught</a:t>
                      </a:r>
                    </a:p>
                    <a:p>
                      <a:pPr marL="262890" marR="386715" indent="-1714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  <a:tabLst>
                          <a:tab pos="264795" algn="l"/>
                        </a:tabLst>
                      </a:pPr>
                      <a:r>
                        <a:rPr lang="en-GB" sz="9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Quality first teaching</a:t>
                      </a:r>
                    </a:p>
                    <a:p>
                      <a:pPr marL="262890" marR="386715" indent="-1714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  <a:tabLst>
                          <a:tab pos="264795" algn="l"/>
                        </a:tabLst>
                      </a:pPr>
                      <a:r>
                        <a:rPr lang="en-GB" sz="9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Targeted support for low attainders’ </a:t>
                      </a:r>
                    </a:p>
                    <a:p>
                      <a:pPr marL="264160">
                        <a:lnSpc>
                          <a:spcPct val="100000"/>
                        </a:lnSpc>
                      </a:pPr>
                      <a:endParaRPr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4571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63291">
                <a:tc>
                  <a:txBody>
                    <a:bodyPr/>
                    <a:lstStyle/>
                    <a:p>
                      <a:pPr marL="91440" marR="63563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Other 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</a:t>
                      </a:r>
                      <a:r>
                        <a:rPr sz="9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da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nce</a:t>
                      </a:r>
                    </a:p>
                  </a:txBody>
                  <a:tcPr marL="0" marR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262255" marR="173355" indent="-171450">
                        <a:lnSpc>
                          <a:spcPct val="100000"/>
                        </a:lnSpc>
                        <a:spcBef>
                          <a:spcPts val="360"/>
                        </a:spcBef>
                        <a:buFont typeface="Arial" panose="020B0604020202020204" pitchFamily="34" charset="0"/>
                        <a:buChar char="•"/>
                        <a:tabLst>
                          <a:tab pos="377825" algn="l"/>
                          <a:tab pos="378460" algn="l"/>
                        </a:tabLst>
                      </a:pPr>
                      <a:r>
                        <a:rPr lang="en-GB" sz="9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Covid-19 – self isolation rules,</a:t>
                      </a:r>
                      <a:r>
                        <a:rPr lang="en-GB" sz="9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bubbles and families</a:t>
                      </a:r>
                      <a:endParaRPr lang="en-GB" sz="900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2255" marR="173355" indent="-171450">
                        <a:lnSpc>
                          <a:spcPct val="100000"/>
                        </a:lnSpc>
                        <a:spcBef>
                          <a:spcPts val="360"/>
                        </a:spcBef>
                        <a:buFont typeface="Arial" panose="020B0604020202020204" pitchFamily="34" charset="0"/>
                        <a:buChar char="•"/>
                        <a:tabLst>
                          <a:tab pos="377825" algn="l"/>
                          <a:tab pos="378460" algn="l"/>
                        </a:tabLst>
                      </a:pPr>
                      <a:r>
                        <a:rPr sz="9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Long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term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medical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needs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has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large impact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on </a:t>
                      </a:r>
                      <a:r>
                        <a:rPr sz="9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persistent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absence and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overall</a:t>
                      </a:r>
                      <a:r>
                        <a:rPr sz="900" spc="-2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9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attendance</a:t>
                      </a:r>
                      <a:endParaRPr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2255" indent="-17145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 panose="020B0604020202020204" pitchFamily="34" charset="0"/>
                        <a:buChar char="•"/>
                        <a:tabLst>
                          <a:tab pos="377825" algn="l"/>
                          <a:tab pos="377825" algn="l"/>
                          <a:tab pos="2781300" algn="l"/>
                        </a:tabLst>
                      </a:pP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Parents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are </a:t>
                      </a:r>
                      <a:r>
                        <a:rPr sz="9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allowing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</a:t>
                      </a:r>
                      <a:r>
                        <a:rPr sz="900" spc="6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9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</a:t>
                      </a:r>
                      <a:r>
                        <a:rPr lang="en-GB" sz="9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9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absent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minor</a:t>
                      </a:r>
                      <a:r>
                        <a:rPr sz="900" spc="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9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reasons</a:t>
                      </a:r>
                      <a:endParaRPr lang="en-GB" sz="900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549275" indent="-1714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endParaRPr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262890" marR="85725" indent="-17145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 panose="020B0604020202020204" pitchFamily="34" charset="0"/>
                        <a:buChar char="•"/>
                        <a:tabLst>
                          <a:tab pos="378460" algn="l"/>
                          <a:tab pos="379095" algn="l"/>
                        </a:tabLst>
                      </a:pPr>
                      <a:r>
                        <a:rPr sz="9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Work </a:t>
                      </a:r>
                      <a:r>
                        <a:rPr sz="9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with families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encourage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specific children  to be </a:t>
                      </a:r>
                      <a:r>
                        <a:rPr sz="9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school and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provide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 for them  once </a:t>
                      </a:r>
                      <a:r>
                        <a:rPr sz="900" spc="-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school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(pastoral</a:t>
                      </a:r>
                      <a:r>
                        <a:rPr sz="900" spc="-1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hub</a:t>
                      </a:r>
                      <a:r>
                        <a:rPr sz="900" spc="-5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)</a:t>
                      </a:r>
                      <a:endParaRPr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2890" marR="233045" indent="-1714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  <a:tabLst>
                          <a:tab pos="378460" algn="l"/>
                          <a:tab pos="379095" algn="l"/>
                        </a:tabLst>
                      </a:pP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Reward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praise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 those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who attend 100% 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and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class who has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best </a:t>
                      </a:r>
                      <a:r>
                        <a:rPr sz="9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attendance </a:t>
                      </a:r>
                      <a:r>
                        <a:rPr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  </a:t>
                      </a:r>
                      <a:r>
                        <a:rPr sz="9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term</a:t>
                      </a:r>
                      <a:endParaRPr lang="en-GB" sz="900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62890" marR="233045" indent="-1714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  <a:tabLst>
                          <a:tab pos="378460" algn="l"/>
                          <a:tab pos="379095" algn="l"/>
                        </a:tabLst>
                      </a:pPr>
                      <a:r>
                        <a:rPr lang="en-GB" sz="9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Review use of the minibus</a:t>
                      </a:r>
                      <a:r>
                        <a:rPr lang="en-GB" sz="9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to enable collection of pupils with poor attendance and/ or difficulties travelling to school</a:t>
                      </a:r>
                      <a:endParaRPr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12921">
                <a:tc>
                  <a:txBody>
                    <a:bodyPr/>
                    <a:lstStyle/>
                    <a:p>
                      <a:pPr marL="0" indent="88900"/>
                      <a:r>
                        <a:rPr lang="en-GB" sz="900" dirty="0" smtClean="0">
                          <a:latin typeface="Calibri" panose="020F0502020204030204" pitchFamily="34" charset="0"/>
                          <a:ea typeface="Verdana" panose="020B0604030504040204" pitchFamily="34" charset="0"/>
                          <a:cs typeface="Calibri" panose="020F0502020204030204" pitchFamily="34" charset="0"/>
                        </a:rPr>
                        <a:t>Other </a:t>
                      </a:r>
                      <a:endParaRPr lang="en-GB" sz="900" dirty="0">
                        <a:latin typeface="Calibri" panose="020F0502020204030204" pitchFamily="34" charset="0"/>
                        <a:ea typeface="Verdana" panose="020B060403050404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  <a:tabLst>
                          <a:tab pos="2603500" algn="l"/>
                          <a:tab pos="2692400" algn="l"/>
                        </a:tabLst>
                      </a:pPr>
                      <a:r>
                        <a:rPr lang="en-GB" sz="900" dirty="0" smtClean="0">
                          <a:latin typeface="Calibri" panose="020F0502020204030204" pitchFamily="34" charset="0"/>
                          <a:ea typeface="Verdana" panose="020B0604030504040204" pitchFamily="34" charset="0"/>
                          <a:cs typeface="Calibri" panose="020F0502020204030204" pitchFamily="34" charset="0"/>
                        </a:rPr>
                        <a:t>    Covid-19 </a:t>
                      </a:r>
                    </a:p>
                    <a:p>
                      <a:pPr marL="266700" indent="-177800">
                        <a:buFont typeface="Arial" panose="020B0604020202020204" pitchFamily="34" charset="0"/>
                        <a:buChar char="•"/>
                        <a:tabLst>
                          <a:tab pos="2603500" algn="l"/>
                          <a:tab pos="2692400" algn="l"/>
                          <a:tab pos="2781300" algn="l"/>
                        </a:tabLst>
                      </a:pPr>
                      <a:r>
                        <a:rPr lang="en-GB" sz="900" dirty="0" smtClean="0">
                          <a:latin typeface="Calibri" panose="020F0502020204030204" pitchFamily="34" charset="0"/>
                          <a:ea typeface="Verdana" panose="020B0604030504040204" pitchFamily="34" charset="0"/>
                          <a:cs typeface="Calibri" panose="020F0502020204030204" pitchFamily="34" charset="0"/>
                        </a:rPr>
                        <a:t>The long term impact of Covid-19,</a:t>
                      </a:r>
                      <a:r>
                        <a:rPr lang="en-GB" sz="900" baseline="0" dirty="0" smtClean="0">
                          <a:latin typeface="Calibri" panose="020F0502020204030204" pitchFamily="34" charset="0"/>
                          <a:ea typeface="Verdana" panose="020B0604030504040204" pitchFamily="34" charset="0"/>
                          <a:cs typeface="Calibri" panose="020F0502020204030204" pitchFamily="34" charset="0"/>
                        </a:rPr>
                        <a:t> lockdown and school closures on pupils wellbeing and attainment is likely to be significant for some children, potentially resulting is poorer outcomes.</a:t>
                      </a:r>
                    </a:p>
                    <a:p>
                      <a:pPr marL="266700" indent="-177800">
                        <a:buFont typeface="Arial" panose="020B0604020202020204" pitchFamily="34" charset="0"/>
                        <a:buChar char="•"/>
                        <a:tabLst>
                          <a:tab pos="2603500" algn="l"/>
                          <a:tab pos="2692400" algn="l"/>
                          <a:tab pos="2781300" algn="l"/>
                        </a:tabLst>
                      </a:pPr>
                      <a:r>
                        <a:rPr lang="en-GB" sz="900" baseline="0" dirty="0" smtClean="0">
                          <a:latin typeface="Calibri" panose="020F0502020204030204" pitchFamily="34" charset="0"/>
                          <a:ea typeface="Verdana" panose="020B0604030504040204" pitchFamily="34" charset="0"/>
                          <a:cs typeface="Calibri" panose="020F0502020204030204" pitchFamily="34" charset="0"/>
                        </a:rPr>
                        <a:t>Pupils do not start the day ready – nutritious breakfast and positive start to the day.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900" baseline="0" dirty="0" smtClean="0">
                          <a:latin typeface="Calibri" panose="020F0502020204030204" pitchFamily="34" charset="0"/>
                          <a:ea typeface="Verdana" panose="020B060403050404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GB" sz="900" dirty="0">
                        <a:latin typeface="Calibri" panose="020F0502020204030204" pitchFamily="34" charset="0"/>
                        <a:ea typeface="Verdana" panose="020B060403050404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266700" indent="-17780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 smtClean="0">
                          <a:latin typeface="Calibri" panose="020F0502020204030204" pitchFamily="34" charset="0"/>
                          <a:ea typeface="Verdana" panose="020B0604030504040204" pitchFamily="34" charset="0"/>
                          <a:cs typeface="Calibri" panose="020F0502020204030204" pitchFamily="34" charset="0"/>
                        </a:rPr>
                        <a:t>Provide SEMH support through the use of Pupil Wellbeing</a:t>
                      </a:r>
                      <a:r>
                        <a:rPr lang="en-GB" sz="900" baseline="0" dirty="0" smtClean="0">
                          <a:latin typeface="Calibri" panose="020F0502020204030204" pitchFamily="34" charset="0"/>
                          <a:ea typeface="Verdana" panose="020B0604030504040204" pitchFamily="34" charset="0"/>
                          <a:cs typeface="Calibri" panose="020F0502020204030204" pitchFamily="34" charset="0"/>
                        </a:rPr>
                        <a:t> Mentor, ELSAs and NHS MHST</a:t>
                      </a:r>
                    </a:p>
                    <a:p>
                      <a:pPr marL="266700" indent="-17780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 smtClean="0">
                          <a:latin typeface="Calibri" panose="020F0502020204030204" pitchFamily="34" charset="0"/>
                          <a:ea typeface="Verdana" panose="020B0604030504040204" pitchFamily="34" charset="0"/>
                          <a:cs typeface="Calibri" panose="020F0502020204030204" pitchFamily="34" charset="0"/>
                        </a:rPr>
                        <a:t>Explore and implement remote learning so that pupils have access to high quality teaching materials</a:t>
                      </a:r>
                    </a:p>
                    <a:p>
                      <a:pPr marL="266700" indent="-17780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 smtClean="0">
                          <a:latin typeface="Calibri" panose="020F0502020204030204" pitchFamily="34" charset="0"/>
                          <a:ea typeface="Verdana" panose="020B0604030504040204" pitchFamily="34" charset="0"/>
                          <a:cs typeface="Calibri" panose="020F0502020204030204" pitchFamily="34" charset="0"/>
                        </a:rPr>
                        <a:t>Explore the use of technology to support home learning through online platforms</a:t>
                      </a:r>
                    </a:p>
                    <a:p>
                      <a:pPr marL="266700" indent="-17780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 smtClean="0">
                          <a:latin typeface="Calibri" panose="020F0502020204030204" pitchFamily="34" charset="0"/>
                          <a:ea typeface="Verdana" panose="020B0604030504040204" pitchFamily="34" charset="0"/>
                          <a:cs typeface="Calibri" panose="020F0502020204030204" pitchFamily="34" charset="0"/>
                        </a:rPr>
                        <a:t>Improve uptake of PPG children to Breakfast Club by direct invites. Improve quality of breakfast club provision.  Seek parent and pupil views to form part of the review. </a:t>
                      </a:r>
                    </a:p>
                    <a:p>
                      <a:pPr marL="266700" indent="-17780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 smtClean="0">
                          <a:latin typeface="Calibri" panose="020F0502020204030204" pitchFamily="34" charset="0"/>
                          <a:ea typeface="Verdana" panose="020B0604030504040204" pitchFamily="34" charset="0"/>
                          <a:cs typeface="Calibri" panose="020F0502020204030204" pitchFamily="34" charset="0"/>
                        </a:rPr>
                        <a:t>Provide additional tuition for vulnerable children</a:t>
                      </a:r>
                      <a:endParaRPr lang="en-GB" sz="900" dirty="0">
                        <a:latin typeface="Calibri" panose="020F0502020204030204" pitchFamily="34" charset="0"/>
                        <a:ea typeface="Verdana" panose="020B060403050404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9CE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981200" y="457200"/>
            <a:ext cx="660908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Spend review </a:t>
            </a:r>
            <a:r>
              <a:rPr dirty="0"/>
              <a:t>and</a:t>
            </a:r>
            <a:r>
              <a:rPr spc="-90" dirty="0"/>
              <a:t> </a:t>
            </a:r>
            <a:r>
              <a:rPr dirty="0"/>
              <a:t>Impact</a:t>
            </a:r>
          </a:p>
        </p:txBody>
      </p:sp>
      <p:graphicFrame>
        <p:nvGraphicFramePr>
          <p:cNvPr id="6" name="objec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44983"/>
              </p:ext>
            </p:extLst>
          </p:nvPr>
        </p:nvGraphicFramePr>
        <p:xfrm>
          <a:off x="893241" y="3350640"/>
          <a:ext cx="7344410" cy="19630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20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11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11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411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12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488315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100" spc="-5" dirty="0">
                          <a:latin typeface="Verdana"/>
                          <a:cs typeface="Verdana"/>
                        </a:rPr>
                        <a:t>Reading</a:t>
                      </a:r>
                      <a:endParaRPr sz="1100" dirty="0">
                        <a:latin typeface="Verdana"/>
                        <a:cs typeface="Verdana"/>
                      </a:endParaRPr>
                    </a:p>
                  </a:txBody>
                  <a:tcPr marL="0" marR="0" marT="57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100" spc="-10" dirty="0">
                          <a:latin typeface="Verdana"/>
                          <a:cs typeface="Verdana"/>
                        </a:rPr>
                        <a:t>Writing</a:t>
                      </a:r>
                      <a:endParaRPr sz="1100" dirty="0">
                        <a:latin typeface="Verdana"/>
                        <a:cs typeface="Verdana"/>
                      </a:endParaRPr>
                    </a:p>
                  </a:txBody>
                  <a:tcPr marL="0" marR="0" marT="57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100" dirty="0">
                          <a:latin typeface="Verdana"/>
                          <a:cs typeface="Verdana"/>
                        </a:rPr>
                        <a:t>Maths</a:t>
                      </a:r>
                    </a:p>
                  </a:txBody>
                  <a:tcPr marL="0" marR="0" marT="57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5571">
                <a:tc>
                  <a:txBody>
                    <a:bodyPr/>
                    <a:lstStyle/>
                    <a:p>
                      <a:pPr marL="37338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%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making at least</a:t>
                      </a:r>
                      <a:r>
                        <a:rPr sz="1100" spc="2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expected</a:t>
                      </a:r>
                    </a:p>
                    <a:p>
                      <a:pPr marL="410209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progress(In year</a:t>
                      </a:r>
                      <a:r>
                        <a:rPr sz="1100" spc="-1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progress)</a:t>
                      </a:r>
                      <a:endParaRPr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57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557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%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making 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more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than</a:t>
                      </a:r>
                      <a:r>
                        <a:rPr sz="1100" spc="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expected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progress 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(In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year</a:t>
                      </a:r>
                      <a:r>
                        <a:rPr sz="1100" spc="-1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progress)</a:t>
                      </a:r>
                      <a:endParaRPr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57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marL="24257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%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meeting at least 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Age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Related</a:t>
                      </a:r>
                      <a:endParaRPr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0764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Expectations (ARE)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(Attainment)</a:t>
                      </a:r>
                      <a:endParaRPr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57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marL="22860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%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achieving </a:t>
                      </a:r>
                      <a:r>
                        <a:rPr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ARE+</a:t>
                      </a:r>
                      <a:r>
                        <a:rPr sz="1100" spc="1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100" spc="-5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(Attainment)</a:t>
                      </a:r>
                      <a:endParaRPr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57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" name="objec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5215772"/>
              </p:ext>
            </p:extLst>
          </p:nvPr>
        </p:nvGraphicFramePr>
        <p:xfrm>
          <a:off x="2693416" y="1118361"/>
          <a:ext cx="3348354" cy="17602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14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69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300" b="1" dirty="0" smtClean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Category </a:t>
                      </a:r>
                      <a:endParaRPr sz="1300" b="1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863623"/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all</a:t>
                      </a:r>
                      <a:endParaRPr sz="1400" dirty="0">
                        <a:latin typeface="Verdana"/>
                        <a:cs typeface="Verdana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86362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5363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Ever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6</a:t>
                      </a:r>
                      <a:endParaRPr sz="1400" dirty="0">
                        <a:latin typeface="Verdana"/>
                        <a:cs typeface="Verdana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63623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lang="en-GB" sz="1400" dirty="0" smtClean="0">
                          <a:latin typeface="Verdana"/>
                          <a:cs typeface="Verdana"/>
                        </a:rPr>
                        <a:t>128</a:t>
                      </a:r>
                      <a:endParaRPr sz="1400" dirty="0">
                        <a:latin typeface="Verdana"/>
                        <a:cs typeface="Verdana"/>
                      </a:endParaRPr>
                    </a:p>
                  </a:txBody>
                  <a:tcPr marL="0" marR="0" marT="698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5363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LAC</a:t>
                      </a:r>
                      <a:endParaRPr sz="1400" dirty="0">
                        <a:latin typeface="Verdana"/>
                        <a:cs typeface="Verdana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63623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lang="en-GB" sz="1400" dirty="0" smtClean="0">
                          <a:latin typeface="Verdana"/>
                          <a:cs typeface="Verdana"/>
                        </a:rPr>
                        <a:t>0</a:t>
                      </a:r>
                      <a:endParaRPr sz="1400" dirty="0">
                        <a:latin typeface="Verdana"/>
                        <a:cs typeface="Verdana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9CE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5363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Adopted</a:t>
                      </a:r>
                      <a:endParaRPr sz="1400" dirty="0">
                        <a:latin typeface="Verdana"/>
                        <a:cs typeface="Verdana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63623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lang="en-GB" sz="1400" dirty="0" smtClean="0">
                          <a:latin typeface="Verdana"/>
                          <a:cs typeface="Verdana"/>
                        </a:rPr>
                        <a:t>0</a:t>
                      </a:r>
                      <a:endParaRPr sz="1400" dirty="0">
                        <a:latin typeface="Verdana"/>
                        <a:cs typeface="Verdana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5363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EAL</a:t>
                      </a:r>
                      <a:endParaRPr sz="1400" dirty="0">
                        <a:latin typeface="Verdana"/>
                        <a:cs typeface="Verdana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63623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400" dirty="0">
                        <a:latin typeface="Verdana"/>
                        <a:cs typeface="Verdana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9CE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5364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SEN</a:t>
                      </a:r>
                      <a:endParaRPr sz="1400" dirty="0">
                        <a:latin typeface="Verdana"/>
                        <a:cs typeface="Verdana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63623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lang="en-GB" sz="1400" dirty="0" smtClean="0">
                          <a:latin typeface="Verdana"/>
                          <a:cs typeface="Verdana"/>
                        </a:rPr>
                        <a:t>73</a:t>
                      </a:r>
                      <a:endParaRPr sz="1400" dirty="0">
                        <a:latin typeface="Verdana"/>
                        <a:cs typeface="Verdana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5363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Vulnerable</a:t>
                      </a:r>
                      <a:endParaRPr sz="1400" dirty="0">
                        <a:latin typeface="Verdana"/>
                        <a:cs typeface="Verdana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63623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lang="en-GB" sz="1400" dirty="0" smtClean="0">
                          <a:latin typeface="Verdana"/>
                          <a:cs typeface="Verdana"/>
                        </a:rPr>
                        <a:t>160</a:t>
                      </a:r>
                      <a:endParaRPr sz="1400" dirty="0">
                        <a:latin typeface="Verdana"/>
                        <a:cs typeface="Verdana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9CE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18540" y="586866"/>
            <a:ext cx="693991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Positive</a:t>
            </a:r>
            <a:r>
              <a:rPr spc="-55" dirty="0"/>
              <a:t> </a:t>
            </a:r>
            <a:r>
              <a:rPr spc="-5" dirty="0"/>
              <a:t>Outcomes/Impact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1867</TotalTime>
  <Words>2494</Words>
  <Application>Microsoft Office PowerPoint</Application>
  <PresentationFormat>On-screen Show (4:3)</PresentationFormat>
  <Paragraphs>306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Arial Narrow</vt:lpstr>
      <vt:lpstr>Calibri</vt:lpstr>
      <vt:lpstr>Lucida Calligraphy</vt:lpstr>
      <vt:lpstr>Symbol</vt:lpstr>
      <vt:lpstr>Times New Roman</vt:lpstr>
      <vt:lpstr>Trebuchet MS</vt:lpstr>
      <vt:lpstr>Verdana</vt:lpstr>
      <vt:lpstr>Wingdings 2</vt:lpstr>
      <vt:lpstr>Wingdings 3</vt:lpstr>
      <vt:lpstr>Facet</vt:lpstr>
      <vt:lpstr>St. Mary’s CE Primary School Slough.</vt:lpstr>
      <vt:lpstr>PUPIL PREMIUM OVERVIEW</vt:lpstr>
      <vt:lpstr>School Profile 2020-2021</vt:lpstr>
      <vt:lpstr>Finance and Funding (2020-2021)</vt:lpstr>
      <vt:lpstr>SCHOOL &amp; PUPIL PRIORITIES</vt:lpstr>
      <vt:lpstr>3 Year overview</vt:lpstr>
      <vt:lpstr>Actions and Expected Impact for 2020-2021</vt:lpstr>
      <vt:lpstr>Academic Priorities for 2020-2023</vt:lpstr>
      <vt:lpstr>Barriers identified</vt:lpstr>
      <vt:lpstr>Barriers Identified (Cont.)</vt:lpstr>
      <vt:lpstr>Spend review and Impact</vt:lpstr>
      <vt:lpstr>Positive Outcomes/Impact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Holy trinity c.e. primary school, sunningdale</dc:title>
  <dc:creator>Office</dc:creator>
  <cp:lastModifiedBy>Pam O'Brien</cp:lastModifiedBy>
  <cp:revision>31</cp:revision>
  <dcterms:created xsi:type="dcterms:W3CDTF">2020-10-06T09:21:09Z</dcterms:created>
  <dcterms:modified xsi:type="dcterms:W3CDTF">2020-11-09T15:37:32Z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2020-02-10T00:00:00Z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2020-10-06T00:00:00Z</vt:filetime>
  </property>
</Properties>
</file>