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99"/>
    <a:srgbClr val="C6F9C3"/>
    <a:srgbClr val="D3FFBD"/>
    <a:srgbClr val="8DF870"/>
    <a:srgbClr val="66FF66"/>
    <a:srgbClr val="A2F89E"/>
    <a:srgbClr val="62F35B"/>
    <a:srgbClr val="33CC33"/>
    <a:srgbClr val="008000"/>
    <a:srgbClr val="85F6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828" autoAdjust="0"/>
    <p:restoredTop sz="94660"/>
  </p:normalViewPr>
  <p:slideViewPr>
    <p:cSldViewPr snapToGrid="0">
      <p:cViewPr varScale="1">
        <p:scale>
          <a:sx n="82" d="100"/>
          <a:sy n="82" d="100"/>
        </p:scale>
        <p:origin x="10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ke Plumley" userId="21459d76-dc6a-4d20-af7e-39ab61680816" providerId="ADAL" clId="{1A49B049-EF45-40AC-8FC8-C52FEB0DE6EC}"/>
    <pc:docChg chg="custSel modSld">
      <pc:chgData name="Luke Plumley" userId="21459d76-dc6a-4d20-af7e-39ab61680816" providerId="ADAL" clId="{1A49B049-EF45-40AC-8FC8-C52FEB0DE6EC}" dt="2025-02-23T19:35:45.004" v="374" actId="20577"/>
      <pc:docMkLst>
        <pc:docMk/>
      </pc:docMkLst>
      <pc:sldChg chg="modSp mod">
        <pc:chgData name="Luke Plumley" userId="21459d76-dc6a-4d20-af7e-39ab61680816" providerId="ADAL" clId="{1A49B049-EF45-40AC-8FC8-C52FEB0DE6EC}" dt="2025-02-23T19:35:45.004" v="374" actId="20577"/>
        <pc:sldMkLst>
          <pc:docMk/>
          <pc:sldMk cId="3048536970" sldId="256"/>
        </pc:sldMkLst>
        <pc:graphicFrameChg chg="modGraphic">
          <ac:chgData name="Luke Plumley" userId="21459d76-dc6a-4d20-af7e-39ab61680816" providerId="ADAL" clId="{1A49B049-EF45-40AC-8FC8-C52FEB0DE6EC}" dt="2025-02-23T19:35:45.004" v="374" actId="20577"/>
          <ac:graphicFrameMkLst>
            <pc:docMk/>
            <pc:sldMk cId="3048536970" sldId="256"/>
            <ac:graphicFrameMk id="9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978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661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384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216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23/02/2025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272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23/02/2025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69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23/02/2025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134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55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872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900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570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577F63-9F67-4598-9E92-0E206EEA3AC9}" type="datetimeFigureOut">
              <a:rPr lang="en-GB" smtClean="0"/>
              <a:t>23/02/2025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070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6255" y="166255"/>
            <a:ext cx="11813309" cy="6530109"/>
          </a:xfrm>
          <a:prstGeom prst="rect">
            <a:avLst/>
          </a:prstGeom>
          <a:noFill/>
          <a:ln w="762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9744949"/>
              </p:ext>
            </p:extLst>
          </p:nvPr>
        </p:nvGraphicFramePr>
        <p:xfrm>
          <a:off x="286327" y="266526"/>
          <a:ext cx="2872509" cy="27841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2509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6659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English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479305"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</a:rPr>
                        <a:t>This term we will be reading:</a:t>
                      </a:r>
                    </a:p>
                    <a:p>
                      <a:r>
                        <a:rPr lang="en-GB" sz="900" b="1" dirty="0">
                          <a:solidFill>
                            <a:schemeClr val="tx1"/>
                          </a:solidFill>
                        </a:rPr>
                        <a:t>A retelling of Anne Frank</a:t>
                      </a:r>
                    </a:p>
                    <a:p>
                      <a:r>
                        <a:rPr lang="en-GB" sz="900" b="1" dirty="0">
                          <a:solidFill>
                            <a:schemeClr val="tx1"/>
                          </a:solidFill>
                        </a:rPr>
                        <a:t>‘White Bird’ by R.J. Palacio.</a:t>
                      </a:r>
                    </a:p>
                    <a:p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As writers, we will be writing:</a:t>
                      </a:r>
                    </a:p>
                    <a:p>
                      <a:r>
                        <a:rPr lang="en-GB" sz="900" b="1" dirty="0">
                          <a:solidFill>
                            <a:schemeClr val="tx1"/>
                          </a:solidFill>
                        </a:rPr>
                        <a:t>A persuasive letter</a:t>
                      </a:r>
                    </a:p>
                    <a:p>
                      <a:r>
                        <a:rPr lang="en-GB" sz="900" b="1" dirty="0">
                          <a:solidFill>
                            <a:schemeClr val="tx1"/>
                          </a:solidFill>
                        </a:rPr>
                        <a:t>An explanation text on The Blitz.</a:t>
                      </a:r>
                    </a:p>
                    <a:p>
                      <a:r>
                        <a:rPr lang="en-GB" sz="900" b="1" dirty="0">
                          <a:solidFill>
                            <a:schemeClr val="tx1"/>
                          </a:solidFill>
                        </a:rPr>
                        <a:t>A recount – Diary </a:t>
                      </a:r>
                      <a:r>
                        <a:rPr lang="en-GB" sz="900" b="1">
                          <a:solidFill>
                            <a:schemeClr val="tx1"/>
                          </a:solidFill>
                        </a:rPr>
                        <a:t>entry.</a:t>
                      </a:r>
                    </a:p>
                    <a:p>
                      <a:r>
                        <a:rPr lang="en-GB" sz="900">
                          <a:solidFill>
                            <a:schemeClr val="tx1"/>
                          </a:solidFill>
                        </a:rPr>
                        <a:t>We </a:t>
                      </a: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will focus on: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="1" baseline="0" dirty="0">
                          <a:solidFill>
                            <a:schemeClr val="tx1"/>
                          </a:solidFill>
                        </a:rPr>
                        <a:t>Precise use of vocabulary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="1" baseline="0" dirty="0">
                          <a:solidFill>
                            <a:schemeClr val="tx1"/>
                          </a:solidFill>
                        </a:rPr>
                        <a:t>Suspense techniques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="1" baseline="0" dirty="0">
                          <a:solidFill>
                            <a:schemeClr val="tx1"/>
                          </a:solidFill>
                        </a:rPr>
                        <a:t>Use of passive voice</a:t>
                      </a:r>
                    </a:p>
                    <a:p>
                      <a:r>
                        <a:rPr lang="en-GB" sz="900" b="1" u="sng" baseline="0" dirty="0">
                          <a:solidFill>
                            <a:schemeClr val="tx1"/>
                          </a:solidFill>
                        </a:rPr>
                        <a:t>Reading skills pupils will focus on are: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Retrieving information</a:t>
                      </a:r>
                      <a:endParaRPr lang="en-GB" sz="900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Applying knowledge to read new words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Understand poetry and poetic devices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Respond to a poem</a:t>
                      </a:r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90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2884685"/>
              </p:ext>
            </p:extLst>
          </p:nvPr>
        </p:nvGraphicFramePr>
        <p:xfrm>
          <a:off x="3190574" y="320336"/>
          <a:ext cx="2782685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2685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93116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Maths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1988799"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As mathematicians, pupils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 will</a:t>
                      </a: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 learn about:</a:t>
                      </a:r>
                    </a:p>
                    <a:p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900" b="1" u="sng" dirty="0">
                          <a:solidFill>
                            <a:schemeClr val="tx1"/>
                          </a:solidFill>
                        </a:rPr>
                        <a:t>Area, Perimeter &amp; Volume: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Recognise that shapes with the same areas can have different perimeters and vice versa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Recognise when it is possible to use formulae for area and volume of shape.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="1" u="sng" baseline="0" dirty="0">
                          <a:solidFill>
                            <a:schemeClr val="tx1"/>
                          </a:solidFill>
                        </a:rPr>
                        <a:t>Shape:</a:t>
                      </a:r>
                      <a:endParaRPr lang="en-US" sz="900" b="1" u="sng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aseline="0" dirty="0">
                          <a:solidFill>
                            <a:schemeClr val="tx1"/>
                          </a:solidFill>
                        </a:rPr>
                        <a:t>Angles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aseline="0" dirty="0">
                          <a:solidFill>
                            <a:schemeClr val="tx1"/>
                          </a:solidFill>
                        </a:rPr>
                        <a:t>Circles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aseline="0" dirty="0">
                          <a:solidFill>
                            <a:schemeClr val="tx1"/>
                          </a:solidFill>
                        </a:rPr>
                        <a:t>3D shapes and nets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900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1" u="sng" baseline="0" dirty="0">
                          <a:solidFill>
                            <a:schemeClr val="tx1"/>
                          </a:solidFill>
                        </a:rPr>
                        <a:t>Statistics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u="none" baseline="0" dirty="0">
                          <a:solidFill>
                            <a:schemeClr val="tx1"/>
                          </a:solidFill>
                        </a:rPr>
                        <a:t>Line graphs, pie charts,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="0" u="none" baseline="0" dirty="0">
                          <a:solidFill>
                            <a:schemeClr val="tx1"/>
                          </a:solidFill>
                        </a:rPr>
                        <a:t>The mean, range, mode and median</a:t>
                      </a:r>
                      <a:endParaRPr lang="en-GB" sz="9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1701989"/>
              </p:ext>
            </p:extLst>
          </p:nvPr>
        </p:nvGraphicFramePr>
        <p:xfrm>
          <a:off x="6147129" y="343939"/>
          <a:ext cx="2808116" cy="2505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116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2935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Science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75787"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As scientists, pupils will learn about:</a:t>
                      </a:r>
                    </a:p>
                    <a:p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900" u="sng" dirty="0">
                          <a:solidFill>
                            <a:schemeClr val="tx1"/>
                          </a:solidFill>
                        </a:rPr>
                        <a:t>Animals including humans</a:t>
                      </a:r>
                    </a:p>
                    <a:p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Pupils will be taught about: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The three main parts of the circulatory system.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How the heart works.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The heart beats at different rates.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Blood vessels and what they do.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Significance of Daniel Hale Williams’ work.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The effect exercise has on blood flow.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The effect of regular exercise on the body.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The effects of diet on </a:t>
                      </a:r>
                      <a:r>
                        <a:rPr lang="en-GB" sz="900" baseline="0">
                          <a:solidFill>
                            <a:schemeClr val="tx1"/>
                          </a:solidFill>
                        </a:rPr>
                        <a:t>body functions.</a:t>
                      </a:r>
                      <a:endParaRPr lang="en-GB" sz="900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The impact of alcohol and drugs on the body’s functions.</a:t>
                      </a:r>
                      <a:endParaRPr lang="en-US" sz="900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2468864"/>
              </p:ext>
            </p:extLst>
          </p:nvPr>
        </p:nvGraphicFramePr>
        <p:xfrm>
          <a:off x="9061202" y="352780"/>
          <a:ext cx="2816761" cy="24963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6761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357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Computing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60561">
                <a:tc>
                  <a:txBody>
                    <a:bodyPr/>
                    <a:lstStyle/>
                    <a:p>
                      <a:r>
                        <a:rPr lang="en-GB" sz="900" dirty="0"/>
                        <a:t>As computer scientists</a:t>
                      </a:r>
                      <a:r>
                        <a:rPr lang="en-GB" sz="900" baseline="0" dirty="0"/>
                        <a:t>, pupils will learn about:</a:t>
                      </a:r>
                    </a:p>
                    <a:p>
                      <a:endParaRPr lang="en-GB" sz="900" baseline="0" dirty="0"/>
                    </a:p>
                    <a:p>
                      <a:r>
                        <a:rPr lang="en-GB" sz="900" u="sng" baseline="0" dirty="0"/>
                        <a:t>Computer programming: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Variables within programs being something that is changeable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Why a variable is used in a program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How to use variables to improve a program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How to use create a game involving variables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How to design and write their own code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How to evaluate and improve a program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4769639"/>
              </p:ext>
            </p:extLst>
          </p:nvPr>
        </p:nvGraphicFramePr>
        <p:xfrm>
          <a:off x="4333083" y="3060469"/>
          <a:ext cx="3951935" cy="370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951935">
                  <a:extLst>
                    <a:ext uri="{9D8B030D-6E8A-4147-A177-3AD203B41FA5}">
                      <a16:colId xmlns:a16="http://schemas.microsoft.com/office/drawing/2014/main" val="15748988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386745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470398" y="2943015"/>
            <a:ext cx="3491344" cy="103885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Curriculum Overview</a:t>
            </a:r>
          </a:p>
          <a:p>
            <a:pPr algn="ctr"/>
            <a:r>
              <a:rPr lang="en-GB" sz="2000" b="1" dirty="0"/>
              <a:t>Year 6</a:t>
            </a:r>
          </a:p>
          <a:p>
            <a:pPr algn="ctr"/>
            <a:r>
              <a:rPr lang="en-GB" sz="2000" b="1" dirty="0"/>
              <a:t>Spring Term 2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227366"/>
              </p:ext>
            </p:extLst>
          </p:nvPr>
        </p:nvGraphicFramePr>
        <p:xfrm>
          <a:off x="9061202" y="4119143"/>
          <a:ext cx="2816761" cy="24573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6761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01058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RE &amp; PHSCE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525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/>
                        <a:t>As theologians, pupils will learn about: </a:t>
                      </a:r>
                      <a:endParaRPr lang="en-GB" sz="900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u="sng" baseline="0" dirty="0"/>
                        <a:t>RE: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u="none" baseline="0" dirty="0"/>
                        <a:t>Is Christianity still a strong faith, 2000 years after the birth of Christ?</a:t>
                      </a:r>
                      <a:endParaRPr lang="en-GB" sz="900" u="sng" baseline="0" dirty="0"/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endParaRPr lang="en-US" sz="900" u="none" baseline="0" dirty="0"/>
                    </a:p>
                    <a:p>
                      <a:pPr marL="0" marR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u="sng" baseline="0" dirty="0">
                          <a:solidFill>
                            <a:schemeClr val="tx1"/>
                          </a:solidFill>
                        </a:rPr>
                        <a:t>PSHE: </a:t>
                      </a:r>
                      <a:r>
                        <a:rPr lang="en-GB" sz="900" u="none" baseline="0" dirty="0">
                          <a:solidFill>
                            <a:schemeClr val="tx1"/>
                          </a:solidFill>
                        </a:rPr>
                        <a:t>Jigsaw – Healthy me</a:t>
                      </a: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900" u="none" baseline="0" dirty="0">
                          <a:solidFill>
                            <a:schemeClr val="tx1"/>
                          </a:solidFill>
                        </a:rPr>
                        <a:t>Taking responsibility for their own health and know what it means to be emotionally well</a:t>
                      </a: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900" u="none" baseline="0" dirty="0">
                          <a:solidFill>
                            <a:schemeClr val="tx1"/>
                          </a:solidFill>
                        </a:rPr>
                        <a:t>Identify good choices which benefit wellbeing and the consequences of making wrong decisions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900" u="none" baseline="0" dirty="0">
                          <a:solidFill>
                            <a:schemeClr val="tx1"/>
                          </a:solidFill>
                        </a:rPr>
                        <a:t>Understand how people can be exploited and the risks involved</a:t>
                      </a: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900" u="none" baseline="0" dirty="0">
                          <a:solidFill>
                            <a:schemeClr val="tx1"/>
                          </a:solidFill>
                        </a:rPr>
                        <a:t>Can suggest different strategies to manage stress and avoid being pressured by others</a:t>
                      </a:r>
                    </a:p>
                    <a:p>
                      <a:pPr marL="171450" marR="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900" u="none" baseline="0" dirty="0">
                          <a:solidFill>
                            <a:schemeClr val="tx1"/>
                          </a:solidFill>
                        </a:rPr>
                        <a:t>Focus UNCRC Articles: 6  12  19  24  27  33  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1873657"/>
              </p:ext>
            </p:extLst>
          </p:nvPr>
        </p:nvGraphicFramePr>
        <p:xfrm>
          <a:off x="6200775" y="4104897"/>
          <a:ext cx="2754470" cy="24865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4470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20377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662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As physical educationalists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, pupils will learn about: </a:t>
                      </a:r>
                      <a:r>
                        <a:rPr lang="en-GB" sz="900" u="sng" baseline="0" dirty="0">
                          <a:solidFill>
                            <a:schemeClr val="tx1"/>
                          </a:solidFill>
                        </a:rPr>
                        <a:t>Tag rugby, hockey and circuits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Inter personal skills pupils will focus on are: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Social skills and interaction to improve team performance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Physical skills pupils will focus on are: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Passing a ball effectively using different passes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Aiming effectively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Building stamina and agility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4495414"/>
              </p:ext>
            </p:extLst>
          </p:nvPr>
        </p:nvGraphicFramePr>
        <p:xfrm>
          <a:off x="3290224" y="4105426"/>
          <a:ext cx="2786726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6726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0266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Art/DT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812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As designers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, pupils will learn about: </a:t>
                      </a:r>
                      <a:r>
                        <a:rPr lang="en-GB" sz="900" u="sng" baseline="0" dirty="0">
                          <a:solidFill>
                            <a:schemeClr val="tx1"/>
                          </a:solidFill>
                        </a:rPr>
                        <a:t>Structures</a:t>
                      </a:r>
                      <a:endParaRPr lang="en-GB" sz="900" i="0" u="sng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900" u="sng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900" u="none" baseline="0" dirty="0">
                          <a:solidFill>
                            <a:schemeClr val="tx1"/>
                          </a:solidFill>
                        </a:rPr>
                        <a:t>Pupils will: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u="none" baseline="0" dirty="0">
                          <a:solidFill>
                            <a:schemeClr val="tx1"/>
                          </a:solidFill>
                        </a:rPr>
                        <a:t>Generate, develop and model innovative ideas, through discussions, prototypes and annotated sketches.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u="none" baseline="0" dirty="0">
                          <a:solidFill>
                            <a:schemeClr val="tx1"/>
                          </a:solidFill>
                        </a:rPr>
                        <a:t>Use finishing and decorative techniques suitable for the product they are making.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u="none" baseline="0" dirty="0">
                          <a:solidFill>
                            <a:schemeClr val="tx1"/>
                          </a:solidFill>
                        </a:rPr>
                        <a:t>Investigate and evaluate a range of existing frame structures.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u="none" baseline="0" dirty="0">
                          <a:solidFill>
                            <a:schemeClr val="tx1"/>
                          </a:solidFill>
                        </a:rPr>
                        <a:t>Understand how to strengthen, stiffen and reinforce 3-D frameworks.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u="none" baseline="0" dirty="0">
                          <a:solidFill>
                            <a:schemeClr val="tx1"/>
                          </a:solidFill>
                        </a:rPr>
                        <a:t>Know and use technical vocabulary relevant to the project.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u="none" baseline="0" dirty="0"/>
                    </a:p>
                    <a:p>
                      <a:endParaRPr lang="en-GB" sz="900" u="none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6398321"/>
              </p:ext>
            </p:extLst>
          </p:nvPr>
        </p:nvGraphicFramePr>
        <p:xfrm>
          <a:off x="286328" y="4119143"/>
          <a:ext cx="2904246" cy="24723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4246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26096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History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462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As historians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, pupils will learn about: </a:t>
                      </a:r>
                      <a:r>
                        <a:rPr lang="en-GB" sz="900" u="sng" baseline="0" dirty="0">
                          <a:solidFill>
                            <a:schemeClr val="tx1"/>
                          </a:solidFill>
                        </a:rPr>
                        <a:t>World War 2.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aseline="0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Pupils will: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Events leading up to the outbreak of war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The Blitz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baseline="0" dirty="0">
                          <a:solidFill>
                            <a:schemeClr val="tx1"/>
                          </a:solidFill>
                        </a:rPr>
                        <a:t>Plan a small walking journey from school to Thames Valley Athletic Centre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baseline="0" dirty="0">
                          <a:solidFill>
                            <a:schemeClr val="tx1"/>
                          </a:solidFill>
                        </a:rPr>
                        <a:t>Draw a map for their route with map symbols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</a:rPr>
                        <a:t>Use of fieldwork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 to observe, measure, record and present features in the local area</a:t>
                      </a:r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8633322"/>
              </p:ext>
            </p:extLst>
          </p:nvPr>
        </p:nvGraphicFramePr>
        <p:xfrm>
          <a:off x="286327" y="3012423"/>
          <a:ext cx="4063998" cy="10520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3998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5052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Music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7472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</a:rPr>
                        <a:t>As musicians</a:t>
                      </a:r>
                      <a:r>
                        <a:rPr lang="en-GB" sz="900" baseline="0" dirty="0">
                          <a:solidFill>
                            <a:srgbClr val="FF0000"/>
                          </a:solidFill>
                        </a:rPr>
                        <a:t>, pupils will learn about: </a:t>
                      </a:r>
                      <a:r>
                        <a:rPr lang="en-GB" sz="900" u="sng" baseline="0" dirty="0">
                          <a:solidFill>
                            <a:srgbClr val="FF0000"/>
                          </a:solidFill>
                        </a:rPr>
                        <a:t>Composing</a:t>
                      </a:r>
                      <a:endParaRPr lang="en-GB" sz="900" u="sng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</a:rPr>
                        <a:t>Pupils will: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</a:rPr>
                        <a:t>Develop their understanding of the inter-related dimensions of music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</a:rPr>
                        <a:t>Create their own pieces inspired by rivers</a:t>
                      </a:r>
                      <a:r>
                        <a:rPr lang="en-GB" sz="900" baseline="0" dirty="0">
                          <a:solidFill>
                            <a:srgbClr val="FF0000"/>
                          </a:solidFill>
                        </a:rPr>
                        <a:t> and space using instruments</a:t>
                      </a:r>
                      <a:endParaRPr lang="en-GB" sz="9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4181778"/>
              </p:ext>
            </p:extLst>
          </p:nvPr>
        </p:nvGraphicFramePr>
        <p:xfrm>
          <a:off x="8063342" y="2972963"/>
          <a:ext cx="3814621" cy="10380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4621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81948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Spanish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7332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As linguists</a:t>
                      </a:r>
                      <a:r>
                        <a:rPr lang="en-GB" sz="900" baseline="0" dirty="0"/>
                        <a:t>, pupils will learn </a:t>
                      </a:r>
                      <a:r>
                        <a:rPr lang="en-US" sz="900" baseline="0" dirty="0"/>
                        <a:t>about: the seasons of the year and how to talk about the weather. They will also learn about going shopping!</a:t>
                      </a:r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8754" y="3264008"/>
            <a:ext cx="518205" cy="603556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570" y="3258739"/>
            <a:ext cx="517234" cy="599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536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DD98CEB9DE9B488FE633F1B472D131" ma:contentTypeVersion="14" ma:contentTypeDescription="Create a new document." ma:contentTypeScope="" ma:versionID="e53ea8be570dff9260ad52720871b3d2">
  <xsd:schema xmlns:xsd="http://www.w3.org/2001/XMLSchema" xmlns:xs="http://www.w3.org/2001/XMLSchema" xmlns:p="http://schemas.microsoft.com/office/2006/metadata/properties" xmlns:ns2="81abe300-d9b9-4adc-b66e-f0391efc9b74" xmlns:ns3="c7e26a17-3c31-4f31-a43d-b937a1d062a2" targetNamespace="http://schemas.microsoft.com/office/2006/metadata/properties" ma:root="true" ma:fieldsID="60f313426f3ade3f8603505071eb93ae" ns2:_="" ns3:_="">
    <xsd:import namespace="81abe300-d9b9-4adc-b66e-f0391efc9b74"/>
    <xsd:import namespace="c7e26a17-3c31-4f31-a43d-b937a1d062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abe300-d9b9-4adc-b66e-f0391efc9b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be81db06-e34f-41c1-bdb2-7522357d48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e26a17-3c31-4f31-a43d-b937a1d062a2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a921a738-047a-4a55-810a-33a4cb6c3f06}" ma:internalName="TaxCatchAll" ma:showField="CatchAllData" ma:web="c7e26a17-3c31-4f31-a43d-b937a1d062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1abe300-d9b9-4adc-b66e-f0391efc9b74">
      <Terms xmlns="http://schemas.microsoft.com/office/infopath/2007/PartnerControls"/>
    </lcf76f155ced4ddcb4097134ff3c332f>
    <TaxCatchAll xmlns="c7e26a17-3c31-4f31-a43d-b937a1d062a2" xsi:nil="true"/>
    <SharedWithUsers xmlns="c7e26a17-3c31-4f31-a43d-b937a1d062a2">
      <UserInfo>
        <DisplayName>Jacqueline Rockett</DisplayName>
        <AccountId>62</AccountId>
        <AccountType/>
      </UserInfo>
      <UserInfo>
        <DisplayName>Shamantha Parbhoo</DisplayName>
        <AccountId>44</AccountId>
        <AccountType/>
      </UserInfo>
      <UserInfo>
        <DisplayName>Mel Fogarty</DisplayName>
        <AccountId>26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0B683096-D29D-4552-8D08-B8CA83EA3AB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60402DE-BC90-49EA-A494-9D02AE740D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1abe300-d9b9-4adc-b66e-f0391efc9b74"/>
    <ds:schemaRef ds:uri="c7e26a17-3c31-4f31-a43d-b937a1d062a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4665BA8-7962-4199-A8F9-F3D7BF01993E}">
  <ds:schemaRefs>
    <ds:schemaRef ds:uri="http://purl.org/dc/elements/1.1/"/>
    <ds:schemaRef ds:uri="http://schemas.microsoft.com/office/2006/metadata/properties"/>
    <ds:schemaRef ds:uri="http://schemas.microsoft.com/office/infopath/2007/PartnerControls"/>
    <ds:schemaRef ds:uri="fcc1bd2c-825c-40b9-91ed-8b856fa205af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b868b0ca-b4a7-4d16-8543-e1dc3d3854a7"/>
    <ds:schemaRef ds:uri="http://purl.org/dc/dcmitype/"/>
    <ds:schemaRef ds:uri="http://purl.org/dc/terms/"/>
    <ds:schemaRef ds:uri="81abe300-d9b9-4adc-b66e-f0391efc9b74"/>
    <ds:schemaRef ds:uri="c7e26a17-3c31-4f31-a43d-b937a1d062a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471</TotalTime>
  <Words>664</Words>
  <Application>Microsoft Office PowerPoint</Application>
  <PresentationFormat>Widescreen</PresentationFormat>
  <Paragraphs>104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Saba Khan</dc:creator>
  <cp:lastModifiedBy>Luke Plumley</cp:lastModifiedBy>
  <cp:revision>130</cp:revision>
  <cp:lastPrinted>2020-12-14T09:13:21Z</cp:lastPrinted>
  <dcterms:created xsi:type="dcterms:W3CDTF">2020-12-13T10:33:27Z</dcterms:created>
  <dcterms:modified xsi:type="dcterms:W3CDTF">2025-02-23T19:35:52Z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0x0101007554EB950A47BC4181922E9CBE005F88</vt:lpwstr>
  </property>
  <property fmtid="{D5CDD505-2E9C-101B-9397-08002B2CF9AE}" pid="3" name="Order">
    <vt:r8>4833400</vt:r8>
  </property>
  <property fmtid="{D5CDD505-2E9C-101B-9397-08002B2CF9AE}" pid="4" name="MediaServiceImageTags">
    <vt:lpwstr/>
  </property>
</Properties>
</file>