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6F9C3"/>
    <a:srgbClr val="D3FFBD"/>
    <a:srgbClr val="8DF870"/>
    <a:srgbClr val="66FF66"/>
    <a:srgbClr val="A2F89E"/>
    <a:srgbClr val="62F35B"/>
    <a:srgbClr val="33CC33"/>
    <a:srgbClr val="008000"/>
    <a:srgbClr val="85F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36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3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7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6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1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272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3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87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00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7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77F63-9F67-4598-9E92-0E206EEA3AC9}" type="datetimeFigureOut">
              <a:rPr lang="en-GB" smtClean="0"/>
              <a:t>25/07/2024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3752-F35D-474C-B7F6-EAC9D6E35D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7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6255" y="166255"/>
            <a:ext cx="11813309" cy="6530109"/>
          </a:xfrm>
          <a:prstGeom prst="rect">
            <a:avLst/>
          </a:prstGeom>
          <a:noFill/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29559"/>
              </p:ext>
            </p:extLst>
          </p:nvPr>
        </p:nvGraphicFramePr>
        <p:xfrm>
          <a:off x="286327" y="342945"/>
          <a:ext cx="2872509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2509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110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English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83269">
                <a:tc>
                  <a:txBody>
                    <a:bodyPr/>
                    <a:lstStyle/>
                    <a:p>
                      <a:r>
                        <a:rPr lang="en-GB" sz="900" dirty="0"/>
                        <a:t>As authors, pupils will be working from</a:t>
                      </a:r>
                      <a:r>
                        <a:rPr lang="en-GB" sz="900" baseline="0" dirty="0"/>
                        <a:t> the following texts: </a:t>
                      </a:r>
                      <a:r>
                        <a:rPr lang="en-GB" sz="900" b="1" baseline="0" dirty="0"/>
                        <a:t>The Frost Goblin by Abi </a:t>
                      </a:r>
                      <a:r>
                        <a:rPr lang="en-GB" sz="900" b="1" baseline="0" dirty="0" err="1"/>
                        <a:t>Eiphinstone</a:t>
                      </a:r>
                      <a:endParaRPr lang="en-GB" sz="900" b="1" baseline="0" dirty="0"/>
                    </a:p>
                    <a:p>
                      <a:r>
                        <a:rPr lang="en-GB" sz="900" b="1" baseline="0" dirty="0"/>
                        <a:t>The Graveyard Book Neil </a:t>
                      </a:r>
                      <a:r>
                        <a:rPr lang="en-GB" sz="900" b="1" baseline="0" dirty="0" err="1"/>
                        <a:t>Gaiman</a:t>
                      </a:r>
                      <a:endParaRPr lang="en-GB" sz="900" b="1" baseline="0" dirty="0"/>
                    </a:p>
                    <a:p>
                      <a:r>
                        <a:rPr lang="en-GB" sz="900" b="1" baseline="0" dirty="0"/>
                        <a:t>The Rabbits by Shaun Tan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Using this text, pupils will learn to write: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sentences in the style of a particular genre: mysteries and suspense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Plan, draft and write a story in a particular genre using appropriate language and </a:t>
                      </a:r>
                      <a:r>
                        <a:rPr lang="en-US" sz="9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organisational</a:t>
                      </a: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features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baseline="0" dirty="0"/>
                    </a:p>
                    <a:p>
                      <a:r>
                        <a:rPr lang="en-GB" sz="900" baseline="0" dirty="0"/>
                        <a:t> </a:t>
                      </a:r>
                      <a:r>
                        <a:rPr lang="en-GB" sz="900" u="sng" baseline="0" dirty="0"/>
                        <a:t>Reading skills pupils will focus on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Applying word knowledge to read and understand new words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Drawing</a:t>
                      </a:r>
                      <a:r>
                        <a:rPr lang="en-GB" sz="900" baseline="0" dirty="0"/>
                        <a:t> inferences and making predictions</a:t>
                      </a:r>
                      <a:endParaRPr lang="en-GB" sz="900" dirty="0"/>
                    </a:p>
                    <a:p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332745"/>
              </p:ext>
            </p:extLst>
          </p:nvPr>
        </p:nvGraphicFramePr>
        <p:xfrm>
          <a:off x="3290224" y="346964"/>
          <a:ext cx="2782685" cy="2905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2685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4510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Maths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57862">
                <a:tc>
                  <a:txBody>
                    <a:bodyPr/>
                    <a:lstStyle/>
                    <a:p>
                      <a:r>
                        <a:rPr lang="en-GB" sz="900" dirty="0"/>
                        <a:t>As mathematicians, pupils</a:t>
                      </a:r>
                      <a:r>
                        <a:rPr lang="en-GB" sz="900" baseline="0" dirty="0"/>
                        <a:t> will</a:t>
                      </a:r>
                      <a:r>
                        <a:rPr lang="en-GB" sz="900" dirty="0"/>
                        <a:t> learn about:</a:t>
                      </a:r>
                    </a:p>
                    <a:p>
                      <a:r>
                        <a:rPr lang="en-GB" sz="900" u="sng" dirty="0"/>
                        <a:t>Place</a:t>
                      </a:r>
                      <a:r>
                        <a:rPr lang="en-GB" sz="900" u="sng" baseline="0" dirty="0"/>
                        <a:t> Value</a:t>
                      </a:r>
                      <a:r>
                        <a:rPr lang="en-GB" sz="900" u="sng" dirty="0"/>
                        <a:t>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Reading</a:t>
                      </a:r>
                      <a:r>
                        <a:rPr lang="en-GB" sz="900" baseline="0" dirty="0"/>
                        <a:t> and writing numbers to 1,000,000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C</a:t>
                      </a:r>
                      <a:r>
                        <a:rPr lang="en-GB" sz="900" dirty="0"/>
                        <a:t>omparing and ordering numbers to 1,000,000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Rounding numbers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Negative</a:t>
                      </a:r>
                      <a:r>
                        <a:rPr lang="en-GB" sz="900" baseline="0" dirty="0"/>
                        <a:t> numbers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Roman numerals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Solve number problems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connections in mathematics and appreciate the need to use number skills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dirty="0"/>
                    </a:p>
                    <a:p>
                      <a:r>
                        <a:rPr lang="en-GB" sz="900" u="sng" dirty="0"/>
                        <a:t>Addition</a:t>
                      </a:r>
                      <a:r>
                        <a:rPr lang="en-GB" sz="900" u="sng" baseline="0" dirty="0"/>
                        <a:t> and subtraction</a:t>
                      </a:r>
                      <a:r>
                        <a:rPr lang="en-GB" sz="900" u="sng" dirty="0"/>
                        <a:t>: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 and subtract large numbers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Add and subtract positive integers less than 1000, then up to 10 000, then add and subtract decimal numbers</a:t>
                      </a:r>
                    </a:p>
                    <a:p>
                      <a:endParaRPr lang="en-GB" sz="9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711761"/>
              </p:ext>
            </p:extLst>
          </p:nvPr>
        </p:nvGraphicFramePr>
        <p:xfrm>
          <a:off x="6147129" y="343939"/>
          <a:ext cx="2808116" cy="2505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11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935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Science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75787">
                <a:tc>
                  <a:txBody>
                    <a:bodyPr/>
                    <a:lstStyle/>
                    <a:p>
                      <a:r>
                        <a:rPr lang="en-GB" sz="900" dirty="0"/>
                        <a:t>As scientists, pupils will learn about:</a:t>
                      </a:r>
                    </a:p>
                    <a:p>
                      <a:r>
                        <a:rPr lang="en-GB" sz="900" dirty="0"/>
                        <a:t> </a:t>
                      </a:r>
                      <a:r>
                        <a:rPr lang="en-GB" sz="900" u="sng" dirty="0"/>
                        <a:t>Light</a:t>
                      </a:r>
                    </a:p>
                    <a:p>
                      <a:r>
                        <a:rPr lang="en-GB" sz="900" dirty="0"/>
                        <a:t>Pupils will be taught about: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light travels from a source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light appears to travel in straight lines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/>
                        <a:t>That light cannot pass through some materials, and how this leads to the formation of shadows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light is reflected from surfaces for example- mirrors, polished metals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350367"/>
              </p:ext>
            </p:extLst>
          </p:nvPr>
        </p:nvGraphicFramePr>
        <p:xfrm>
          <a:off x="9061202" y="352780"/>
          <a:ext cx="2816761" cy="2496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357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Computing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60561">
                <a:tc>
                  <a:txBody>
                    <a:bodyPr/>
                    <a:lstStyle/>
                    <a:p>
                      <a:r>
                        <a:rPr lang="en-GB" sz="900" dirty="0"/>
                        <a:t>As computer scientists</a:t>
                      </a:r>
                      <a:r>
                        <a:rPr lang="en-GB" sz="900" baseline="0" dirty="0"/>
                        <a:t>, pupils will learn about:</a:t>
                      </a:r>
                    </a:p>
                    <a:p>
                      <a:r>
                        <a:rPr lang="en-GB" sz="900" u="sng" baseline="0" dirty="0"/>
                        <a:t>E-safety: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How to use the internet safely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Protect my password and other personal information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the consequences of sharing too much about myself online</a:t>
                      </a:r>
                      <a:endParaRPr lang="en-GB" sz="9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baseline="0" dirty="0"/>
                        <a:t>Understanding their responsibilities as internet users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how computer networks work including the internet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that information put online leaves a trail, or digital footprint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00" baseline="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9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769639"/>
              </p:ext>
            </p:extLst>
          </p:nvPr>
        </p:nvGraphicFramePr>
        <p:xfrm>
          <a:off x="4333083" y="3060469"/>
          <a:ext cx="3951935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51935">
                  <a:extLst>
                    <a:ext uri="{9D8B030D-6E8A-4147-A177-3AD203B41FA5}">
                      <a16:colId xmlns:a16="http://schemas.microsoft.com/office/drawing/2014/main" val="1574898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86745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470398" y="2943015"/>
            <a:ext cx="3491344" cy="103885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Curriculum Overview</a:t>
            </a:r>
          </a:p>
          <a:p>
            <a:pPr algn="ctr"/>
            <a:r>
              <a:rPr lang="en-GB" sz="2000" b="1" dirty="0"/>
              <a:t>Year 6</a:t>
            </a:r>
          </a:p>
          <a:p>
            <a:pPr algn="ctr"/>
            <a:r>
              <a:rPr lang="en-GB" sz="2000" b="1" dirty="0"/>
              <a:t>Autumn Term 1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556810"/>
              </p:ext>
            </p:extLst>
          </p:nvPr>
        </p:nvGraphicFramePr>
        <p:xfrm>
          <a:off x="9061202" y="4119143"/>
          <a:ext cx="2816761" cy="2421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676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2607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 &amp; PHSCE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095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As theologians, pupils will learn about: 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RE: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of the ways Muslims and people of other faiths show commitment to God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u="sng" baseline="0" dirty="0"/>
                        <a:t>PHSCE: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‘Being Me in My World’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Setting goals for the year</a:t>
                      </a:r>
                      <a:endParaRPr lang="en-GB" sz="900" u="none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900" u="none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910963"/>
              </p:ext>
            </p:extLst>
          </p:nvPr>
        </p:nvGraphicFramePr>
        <p:xfrm>
          <a:off x="6200775" y="4104897"/>
          <a:ext cx="2754470" cy="2462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470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1385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221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physical educationalists</a:t>
                      </a:r>
                      <a:r>
                        <a:rPr lang="en-GB" sz="900" baseline="0" dirty="0"/>
                        <a:t>, pupils will the Real PE programme</a:t>
                      </a:r>
                      <a:endParaRPr lang="en-GB" sz="9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Cognitive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baseline="0" dirty="0"/>
                        <a:t>communicating, collaborating and competing with each other</a:t>
                      </a: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Physical skills pupils will focus on are: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/>
                        <a:t>Agility (reaction and response)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/>
                        <a:t>Co-ordination (ball sending and receiving)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flexibility, strength, technique, control and balance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their performances with previous ones and demonstrate improvement to achieve their personal best</a:t>
                      </a:r>
                      <a:endParaRPr lang="en-GB" sz="900" dirty="0"/>
                    </a:p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479630"/>
              </p:ext>
            </p:extLst>
          </p:nvPr>
        </p:nvGraphicFramePr>
        <p:xfrm>
          <a:off x="3290224" y="4105427"/>
          <a:ext cx="2786726" cy="2435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72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77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1306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artists</a:t>
                      </a:r>
                      <a:r>
                        <a:rPr lang="en-GB" sz="900" baseline="0" dirty="0"/>
                        <a:t>, pupils will learn: Brave Colour</a:t>
                      </a:r>
                      <a:endParaRPr lang="en-GB" sz="900" i="0" u="sng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u="sng" dirty="0"/>
                    </a:p>
                    <a:p>
                      <a:r>
                        <a:rPr lang="en-US" sz="900" u="none" dirty="0"/>
                        <a:t>To know about great artists, architects and designers in history</a:t>
                      </a:r>
                    </a:p>
                    <a:p>
                      <a:endParaRPr lang="en-US" sz="900" u="none" dirty="0"/>
                    </a:p>
                    <a:p>
                      <a:r>
                        <a:rPr lang="en-GB" sz="900" u="none" baseline="0" dirty="0"/>
                        <a:t>Pupils will: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Create mood boards and colour charts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u="none" baseline="0" dirty="0"/>
                        <a:t>Explore and experiment with colour using different mediums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/>
                        <a:t>Explore the works of installation artists who use colour, light and form to create immersive environments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u="none" baseline="0" dirty="0"/>
                        <a:t>Share ideas and give feedback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u="none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522911"/>
              </p:ext>
            </p:extLst>
          </p:nvPr>
        </p:nvGraphicFramePr>
        <p:xfrm>
          <a:off x="286328" y="4119143"/>
          <a:ext cx="2904246" cy="2711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46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31849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Geography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20961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geographers</a:t>
                      </a:r>
                      <a:r>
                        <a:rPr lang="en-GB" sz="900" baseline="0" dirty="0"/>
                        <a:t>, pupils will learn about: Rivers</a:t>
                      </a:r>
                      <a:r>
                        <a:rPr lang="en-GB" sz="900" u="sng" baseline="0" dirty="0"/>
                        <a:t>.</a:t>
                      </a:r>
                      <a:endParaRPr lang="en-GB" sz="9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Pupils will: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/>
                        <a:t>To describe and understand key aspects of rivers.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/>
                        <a:t>To understand the causes and impact of floods.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900" baseline="0" dirty="0"/>
                        <a:t>To use maps/atlases to locate and describe features studied.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Geography skills pupils will focus on are: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use maps, atlases, globes and digital/computer mapping to locate countries and describe features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/>
                        <a:t>use the eight points of a compass, four and six-figure grid references, symbols and key (including the use of Ordnance Survey maps) to build their knowledge.</a:t>
                      </a:r>
                      <a:endParaRPr lang="en-GB" sz="10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460752"/>
              </p:ext>
            </p:extLst>
          </p:nvPr>
        </p:nvGraphicFramePr>
        <p:xfrm>
          <a:off x="286327" y="2958147"/>
          <a:ext cx="4063998" cy="108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998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930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Music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47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musicians</a:t>
                      </a:r>
                      <a:r>
                        <a:rPr lang="en-GB" sz="900" baseline="0" dirty="0"/>
                        <a:t>, pupils will learn about: </a:t>
                      </a:r>
                      <a:r>
                        <a:rPr lang="en-GB" sz="900" u="sng" baseline="0" dirty="0"/>
                        <a:t>Listening and appraising</a:t>
                      </a:r>
                      <a:endParaRPr lang="en-GB" sz="900" u="sng" dirty="0"/>
                    </a:p>
                    <a:p>
                      <a:r>
                        <a:rPr lang="en-GB" sz="900" dirty="0"/>
                        <a:t>Pupils will: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Develop their listening skills -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and perform in solo and ensemble contexts, using their voices and playing musical instruments </a:t>
                      </a:r>
                      <a:endParaRPr lang="en-GB" sz="9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/>
                        <a:t>Listen to music from a range of classical composers through</a:t>
                      </a:r>
                      <a:r>
                        <a:rPr lang="en-GB" sz="900" baseline="0" dirty="0"/>
                        <a:t> history</a:t>
                      </a:r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299579"/>
              </p:ext>
            </p:extLst>
          </p:nvPr>
        </p:nvGraphicFramePr>
        <p:xfrm>
          <a:off x="8063342" y="2972963"/>
          <a:ext cx="3814621" cy="1038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4621">
                  <a:extLst>
                    <a:ext uri="{9D8B030D-6E8A-4147-A177-3AD203B41FA5}">
                      <a16:colId xmlns:a16="http://schemas.microsoft.com/office/drawing/2014/main" val="1388033553"/>
                    </a:ext>
                  </a:extLst>
                </a:gridCol>
              </a:tblGrid>
              <a:tr h="28194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Spanish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33036"/>
                  </a:ext>
                </a:extLst>
              </a:tr>
              <a:tr h="733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As linguists</a:t>
                      </a:r>
                      <a:r>
                        <a:rPr lang="en-GB" sz="900" baseline="0" dirty="0"/>
                        <a:t>, pupils will learn about: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Days of the weeks, months of the year, numbers , alphabet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songs and rhymes to learn new words and pronunciation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65964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754" y="3264008"/>
            <a:ext cx="518205" cy="60355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70" y="3258739"/>
            <a:ext cx="517234" cy="5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5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e53ea8be570dff9260ad52720871b3d2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60f313426f3ade3f8603505071eb93ae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abe300-d9b9-4adc-b66e-f0391efc9b74">
      <Terms xmlns="http://schemas.microsoft.com/office/infopath/2007/PartnerControls"/>
    </lcf76f155ced4ddcb4097134ff3c332f>
    <TaxCatchAll xmlns="c7e26a17-3c31-4f31-a43d-b937a1d062a2" xsi:nil="true"/>
    <MediaLengthInSeconds xmlns="81abe300-d9b9-4adc-b66e-f0391efc9b74" xsi:nil="true"/>
  </documentManagement>
</p:properties>
</file>

<file path=customXml/itemProps1.xml><?xml version="1.0" encoding="utf-8"?>
<ds:datastoreItem xmlns:ds="http://schemas.openxmlformats.org/officeDocument/2006/customXml" ds:itemID="{937913A2-F238-48E2-AF7F-D53F05377ABA}"/>
</file>

<file path=customXml/itemProps2.xml><?xml version="1.0" encoding="utf-8"?>
<ds:datastoreItem xmlns:ds="http://schemas.openxmlformats.org/officeDocument/2006/customXml" ds:itemID="{77B42669-1C90-4D5B-A07F-C555C0D793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093112-6C0F-42F5-849B-FD4A7A2B3A68}">
  <ds:schemaRefs>
    <ds:schemaRef ds:uri="http://schemas.microsoft.com/office/2006/metadata/properties"/>
    <ds:schemaRef ds:uri="http://schemas.microsoft.com/office/infopath/2007/PartnerControls"/>
    <ds:schemaRef ds:uri="81abe300-d9b9-4adc-b66e-f0391efc9b74"/>
    <ds:schemaRef ds:uri="c7e26a17-3c31-4f31-a43d-b937a1d062a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649</Words>
  <Application>Microsoft Office PowerPoint</Application>
  <PresentationFormat>Widescreen</PresentationFormat>
  <Paragraphs>94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Saba Khan</dc:creator>
  <cp:lastModifiedBy>Jacqueline Rockett</cp:lastModifiedBy>
  <cp:revision>52</cp:revision>
  <cp:lastPrinted>2020-12-14T09:13:21Z</cp:lastPrinted>
  <dcterms:created xsi:type="dcterms:W3CDTF">2020-12-13T10:33:27Z</dcterms:created>
  <dcterms:modified xsi:type="dcterms:W3CDTF">2024-07-25T11:23:18Z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2451000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