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56" r:id="rId5"/>
  </p:sldIdLst>
  <p:sldSz cx="12192000" cy="6858000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CFF99"/>
    <a:srgbClr val="C6F9C3"/>
    <a:srgbClr val="D3FFBD"/>
    <a:srgbClr val="8DF870"/>
    <a:srgbClr val="66FF66"/>
    <a:srgbClr val="A2F89E"/>
    <a:srgbClr val="62F35B"/>
    <a:srgbClr val="33CC33"/>
    <a:srgbClr val="008000"/>
    <a:srgbClr val="85F67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5495" autoAdjust="0"/>
    <p:restoredTop sz="94660"/>
  </p:normalViewPr>
  <p:slideViewPr>
    <p:cSldViewPr snapToGrid="0">
      <p:cViewPr varScale="1">
        <p:scale>
          <a:sx n="83" d="100"/>
          <a:sy n="83" d="100"/>
        </p:scale>
        <p:origin x="1123" y="7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viewProps" Target="view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presProps" Target="presProps.xml"/><Relationship Id="rId5" Type="http://schemas.openxmlformats.org/officeDocument/2006/relationships/slide" Target="slides/slide1.xml"/><Relationship Id="rId10" Type="http://schemas.microsoft.com/office/2016/11/relationships/changesInfo" Target="changesInfos/changesInfo1.xml"/><Relationship Id="rId4" Type="http://schemas.openxmlformats.org/officeDocument/2006/relationships/slideMaster" Target="slideMasters/slideMaster1.xml"/><Relationship Id="rId9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Jacqueline Rockett" userId="1c5562f3-2cdb-4796-b8c3-84afa53b5d9b" providerId="ADAL" clId="{6A4762BC-4A42-45EC-890A-9DA179C446C7}"/>
    <pc:docChg chg="custSel modSld">
      <pc:chgData name="Jacqueline Rockett" userId="1c5562f3-2cdb-4796-b8c3-84afa53b5d9b" providerId="ADAL" clId="{6A4762BC-4A42-45EC-890A-9DA179C446C7}" dt="2025-04-04T09:02:27.927" v="439" actId="115"/>
      <pc:docMkLst>
        <pc:docMk/>
      </pc:docMkLst>
      <pc:sldChg chg="modSp mod">
        <pc:chgData name="Jacqueline Rockett" userId="1c5562f3-2cdb-4796-b8c3-84afa53b5d9b" providerId="ADAL" clId="{6A4762BC-4A42-45EC-890A-9DA179C446C7}" dt="2025-04-04T09:02:27.927" v="439" actId="115"/>
        <pc:sldMkLst>
          <pc:docMk/>
          <pc:sldMk cId="3048536970" sldId="256"/>
        </pc:sldMkLst>
        <pc:graphicFrameChg chg="modGraphic">
          <ac:chgData name="Jacqueline Rockett" userId="1c5562f3-2cdb-4796-b8c3-84afa53b5d9b" providerId="ADAL" clId="{6A4762BC-4A42-45EC-890A-9DA179C446C7}" dt="2025-04-04T09:02:27.927" v="439" actId="115"/>
          <ac:graphicFrameMkLst>
            <pc:docMk/>
            <pc:sldMk cId="3048536970" sldId="256"/>
            <ac:graphicFrameMk id="8" creationId="{00000000-0000-0000-0000-000000000000}"/>
          </ac:graphicFrameMkLst>
        </pc:graphicFrameChg>
        <pc:graphicFrameChg chg="modGraphic">
          <ac:chgData name="Jacqueline Rockett" userId="1c5562f3-2cdb-4796-b8c3-84afa53b5d9b" providerId="ADAL" clId="{6A4762BC-4A42-45EC-890A-9DA179C446C7}" dt="2025-04-04T08:59:44.896" v="294" actId="20577"/>
          <ac:graphicFrameMkLst>
            <pc:docMk/>
            <pc:sldMk cId="3048536970" sldId="256"/>
            <ac:graphicFrameMk id="17" creationId="{00000000-0000-0000-0000-000000000000}"/>
          </ac:graphicFrameMkLst>
        </pc:graphicFrame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577F63-9F67-4598-9E92-0E206EEA3AC9}" type="datetimeFigureOut">
              <a:rPr lang="en-GB" smtClean="0"/>
              <a:t>04/04/2025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393752-F35D-474C-B7F6-EAC9D6E35D5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7697812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577F63-9F67-4598-9E92-0E206EEA3AC9}" type="datetimeFigureOut">
              <a:rPr lang="en-GB" smtClean="0"/>
              <a:t>04/04/2025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393752-F35D-474C-B7F6-EAC9D6E35D5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566182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577F63-9F67-4598-9E92-0E206EEA3AC9}" type="datetimeFigureOut">
              <a:rPr lang="en-GB" smtClean="0"/>
              <a:t>04/04/2025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393752-F35D-474C-B7F6-EAC9D6E35D5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8438494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577F63-9F67-4598-9E92-0E206EEA3AC9}" type="datetimeFigureOut">
              <a:rPr lang="en-GB" smtClean="0"/>
              <a:t>04/04/2025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393752-F35D-474C-B7F6-EAC9D6E35D5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8721622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577F63-9F67-4598-9E92-0E206EEA3AC9}" type="datetimeFigureOut">
              <a:rPr lang="en-GB" smtClean="0"/>
              <a:t>04/04/2025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393752-F35D-474C-B7F6-EAC9D6E35D5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6027266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577F63-9F67-4598-9E92-0E206EEA3AC9}" type="datetimeFigureOut">
              <a:rPr lang="en-GB" smtClean="0"/>
              <a:t>04/04/2025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393752-F35D-474C-B7F6-EAC9D6E35D5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36695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577F63-9F67-4598-9E92-0E206EEA3AC9}" type="datetimeFigureOut">
              <a:rPr lang="en-GB" smtClean="0"/>
              <a:t>04/04/2025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393752-F35D-474C-B7F6-EAC9D6E35D5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1013403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577F63-9F67-4598-9E92-0E206EEA3AC9}" type="datetimeFigureOut">
              <a:rPr lang="en-GB" smtClean="0"/>
              <a:t>04/04/2025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393752-F35D-474C-B7F6-EAC9D6E35D5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155592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577F63-9F67-4598-9E92-0E206EEA3AC9}" type="datetimeFigureOut">
              <a:rPr lang="en-GB" smtClean="0"/>
              <a:t>04/04/2025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393752-F35D-474C-B7F6-EAC9D6E35D5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6487218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577F63-9F67-4598-9E92-0E206EEA3AC9}" type="datetimeFigureOut">
              <a:rPr lang="en-GB" smtClean="0"/>
              <a:t>04/04/2025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393752-F35D-474C-B7F6-EAC9D6E35D5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590042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577F63-9F67-4598-9E92-0E206EEA3AC9}" type="datetimeFigureOut">
              <a:rPr lang="en-GB" smtClean="0"/>
              <a:t>04/04/2025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393752-F35D-474C-B7F6-EAC9D6E35D5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1657061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D577F63-9F67-4598-9E92-0E206EEA3AC9}" type="datetimeFigureOut">
              <a:rPr lang="en-GB" smtClean="0"/>
              <a:t>04/04/2025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6393752-F35D-474C-B7F6-EAC9D6E35D5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2807045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166255" y="166255"/>
            <a:ext cx="11813309" cy="6530109"/>
          </a:xfrm>
          <a:prstGeom prst="rect">
            <a:avLst/>
          </a:prstGeom>
          <a:noFill/>
          <a:ln w="76200">
            <a:solidFill>
              <a:srgbClr val="008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01451101"/>
              </p:ext>
            </p:extLst>
          </p:nvPr>
        </p:nvGraphicFramePr>
        <p:xfrm>
          <a:off x="286327" y="342945"/>
          <a:ext cx="2872509" cy="27279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872509">
                  <a:extLst>
                    <a:ext uri="{9D8B030D-6E8A-4147-A177-3AD203B41FA5}">
                      <a16:colId xmlns:a16="http://schemas.microsoft.com/office/drawing/2014/main" val="1388033553"/>
                    </a:ext>
                  </a:extLst>
                </a:gridCol>
              </a:tblGrid>
              <a:tr h="276778">
                <a:tc>
                  <a:txBody>
                    <a:bodyPr/>
                    <a:lstStyle/>
                    <a:p>
                      <a:pPr algn="ctr"/>
                      <a:r>
                        <a:rPr lang="en-GB" sz="1400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English 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00433036"/>
                  </a:ext>
                </a:extLst>
              </a:tr>
              <a:tr h="2212001">
                <a:tc>
                  <a:txBody>
                    <a:bodyPr/>
                    <a:lstStyle/>
                    <a:p>
                      <a:r>
                        <a:rPr lang="en-GB" sz="900" dirty="0">
                          <a:solidFill>
                            <a:schemeClr val="tx1"/>
                          </a:solidFill>
                        </a:rPr>
                        <a:t>As authors, the </a:t>
                      </a:r>
                      <a:r>
                        <a:rPr lang="en-GB" sz="900" i="0" dirty="0">
                          <a:solidFill>
                            <a:schemeClr val="tx1"/>
                          </a:solidFill>
                        </a:rPr>
                        <a:t>text</a:t>
                      </a:r>
                      <a:r>
                        <a:rPr lang="en-GB" sz="900" i="1" baseline="0" dirty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en-GB" sz="900" dirty="0">
                          <a:solidFill>
                            <a:schemeClr val="tx1"/>
                          </a:solidFill>
                        </a:rPr>
                        <a:t>pupils will be reading and working from is: </a:t>
                      </a:r>
                      <a:r>
                        <a:rPr lang="en-GB" sz="900" dirty="0" err="1">
                          <a:solidFill>
                            <a:schemeClr val="tx1"/>
                          </a:solidFill>
                        </a:rPr>
                        <a:t>Watertower</a:t>
                      </a:r>
                      <a:r>
                        <a:rPr lang="en-GB" sz="900" dirty="0">
                          <a:solidFill>
                            <a:schemeClr val="tx1"/>
                          </a:solidFill>
                        </a:rPr>
                        <a:t> by Gary Crew </a:t>
                      </a:r>
                      <a:endParaRPr lang="en-GB" sz="900" dirty="0"/>
                    </a:p>
                    <a:p>
                      <a:r>
                        <a:rPr lang="en-GB" sz="900" dirty="0"/>
                        <a:t>Using this book , pupils will learn to write:</a:t>
                      </a:r>
                    </a:p>
                    <a:p>
                      <a:r>
                        <a:rPr lang="en-GB" sz="900" dirty="0"/>
                        <a:t>Blogs</a:t>
                      </a:r>
                    </a:p>
                    <a:p>
                      <a:r>
                        <a:rPr lang="en-GB" sz="900" dirty="0"/>
                        <a:t>Newspaper reports</a:t>
                      </a:r>
                    </a:p>
                    <a:p>
                      <a:r>
                        <a:rPr lang="en-GB" sz="900"/>
                        <a:t>Traditional tales</a:t>
                      </a:r>
                      <a:endParaRPr lang="en-GB" sz="900" dirty="0"/>
                    </a:p>
                    <a:p>
                      <a:endParaRPr lang="en-GB" sz="900" dirty="0"/>
                    </a:p>
                    <a:p>
                      <a:r>
                        <a:rPr lang="en-GB" sz="900" dirty="0"/>
                        <a:t>We will also be writing a formal letter to the Government regarding climate change.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endParaRPr lang="en-GB" sz="900" baseline="0" dirty="0"/>
                    </a:p>
                    <a:p>
                      <a:r>
                        <a:rPr lang="en-GB" sz="900" baseline="0" dirty="0"/>
                        <a:t> </a:t>
                      </a:r>
                      <a:r>
                        <a:rPr lang="en-GB" sz="900" u="sng" baseline="0" dirty="0"/>
                        <a:t>Reading skills pupils will focus on are: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900" dirty="0"/>
                        <a:t>Applying knowledge</a:t>
                      </a:r>
                      <a:r>
                        <a:rPr lang="en-GB" sz="900" baseline="0" dirty="0"/>
                        <a:t> of words to read and understand unfamiliar language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900" baseline="0" dirty="0"/>
                        <a:t>Discuss authors’ use of language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900" baseline="0" dirty="0"/>
                        <a:t>Draw inferences and make predictions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900" baseline="0" dirty="0"/>
                        <a:t>Read and discuss a range of genres and texts</a:t>
                      </a:r>
                    </a:p>
                    <a:p>
                      <a:endParaRPr lang="en-GB" sz="900" baseline="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859565964"/>
                  </a:ext>
                </a:extLst>
              </a:tr>
            </a:tbl>
          </a:graphicData>
        </a:graphic>
      </p:graphicFrame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12042894"/>
              </p:ext>
            </p:extLst>
          </p:nvPr>
        </p:nvGraphicFramePr>
        <p:xfrm>
          <a:off x="3226070" y="348519"/>
          <a:ext cx="2889850" cy="252051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889850">
                  <a:extLst>
                    <a:ext uri="{9D8B030D-6E8A-4147-A177-3AD203B41FA5}">
                      <a16:colId xmlns:a16="http://schemas.microsoft.com/office/drawing/2014/main" val="1388033553"/>
                    </a:ext>
                  </a:extLst>
                </a:gridCol>
              </a:tblGrid>
              <a:tr h="298655">
                <a:tc>
                  <a:txBody>
                    <a:bodyPr/>
                    <a:lstStyle/>
                    <a:p>
                      <a:pPr algn="ctr"/>
                      <a:r>
                        <a:rPr lang="en-GB" sz="1400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Maths 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00433036"/>
                  </a:ext>
                </a:extLst>
              </a:tr>
              <a:tr h="2215719">
                <a:tc>
                  <a:txBody>
                    <a:bodyPr/>
                    <a:lstStyle/>
                    <a:p>
                      <a:r>
                        <a:rPr lang="en-GB" sz="900" dirty="0"/>
                        <a:t>As mathematicians, pupils</a:t>
                      </a:r>
                      <a:r>
                        <a:rPr lang="en-GB" sz="900" baseline="0" dirty="0"/>
                        <a:t> will</a:t>
                      </a:r>
                      <a:r>
                        <a:rPr lang="en-GB" sz="900" dirty="0"/>
                        <a:t> learn about: </a:t>
                      </a:r>
                    </a:p>
                    <a:p>
                      <a:r>
                        <a:rPr lang="en-GB" sz="900" u="sng" dirty="0"/>
                        <a:t>Statistics</a:t>
                      </a:r>
                    </a:p>
                    <a:p>
                      <a:r>
                        <a:rPr lang="en-GB" sz="900" u="none" dirty="0"/>
                        <a:t>Pupils will be taught to: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US" sz="900" b="0" i="0" u="none" strike="noStrike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Read and interpret pie charts and line graphs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US" sz="900" b="0" i="0" u="none" strike="noStrike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To draw pie charts and line graphs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US" sz="900" b="0" i="0" u="none" strike="noStrike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To read, construct and interpret dual bar charts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US" sz="900" b="0" i="0" u="none" strike="noStrike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To understand and calculate the </a:t>
                      </a:r>
                      <a:r>
                        <a:rPr lang="en-US" sz="900" b="0" i="1" u="none" strike="noStrike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mean</a:t>
                      </a:r>
                      <a:endParaRPr lang="en-US" sz="900" b="0" i="0" u="none" strike="noStrike" kern="1200" baseline="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US" sz="900" b="0" i="0" u="sng" strike="noStrike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Algebra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US" sz="900" b="0" i="0" u="none" strike="noStrike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Pupils will be taught how to: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US" sz="900" b="0" i="0" u="none" strike="noStrike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Use function machines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US" sz="900" b="0" i="0" u="none" strike="noStrike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Form expressions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US" sz="900" b="0" i="0" u="none" strike="noStrike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Use substitution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US" sz="900" b="0" i="0" u="none" strike="noStrike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Create formulae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US" sz="900" b="0" i="0" u="none" strike="noStrike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Solve 1 and 2 step equations.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859565964"/>
                  </a:ext>
                </a:extLst>
              </a:tr>
            </a:tbl>
          </a:graphicData>
        </a:graphic>
      </p:graphicFrame>
      <p:graphicFrame>
        <p:nvGraphicFramePr>
          <p:cNvPr id="9" name="Table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63104749"/>
              </p:ext>
            </p:extLst>
          </p:nvPr>
        </p:nvGraphicFramePr>
        <p:xfrm>
          <a:off x="6147129" y="343939"/>
          <a:ext cx="2808116" cy="253387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808116">
                  <a:extLst>
                    <a:ext uri="{9D8B030D-6E8A-4147-A177-3AD203B41FA5}">
                      <a16:colId xmlns:a16="http://schemas.microsoft.com/office/drawing/2014/main" val="1388033553"/>
                    </a:ext>
                  </a:extLst>
                </a:gridCol>
              </a:tblGrid>
              <a:tr h="296141">
                <a:tc>
                  <a:txBody>
                    <a:bodyPr/>
                    <a:lstStyle/>
                    <a:p>
                      <a:pPr algn="ctr"/>
                      <a:r>
                        <a:rPr lang="en-GB" sz="1400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Science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00433036"/>
                  </a:ext>
                </a:extLst>
              </a:tr>
              <a:tr h="2229071">
                <a:tc>
                  <a:txBody>
                    <a:bodyPr/>
                    <a:lstStyle/>
                    <a:p>
                      <a:r>
                        <a:rPr lang="en-GB" sz="900" dirty="0">
                          <a:solidFill>
                            <a:schemeClr val="tx1"/>
                          </a:solidFill>
                        </a:rPr>
                        <a:t>As scientists, pupils will learn about:</a:t>
                      </a:r>
                      <a:r>
                        <a:rPr lang="en-GB" sz="900" baseline="0" dirty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en-GB" sz="900" u="sng" dirty="0">
                          <a:solidFill>
                            <a:schemeClr val="tx1"/>
                          </a:solidFill>
                        </a:rPr>
                        <a:t>Animals including humans</a:t>
                      </a:r>
                      <a:endParaRPr lang="en-GB" sz="900" u="sng" baseline="0" dirty="0">
                        <a:solidFill>
                          <a:schemeClr val="tx1"/>
                        </a:solidFill>
                      </a:endParaRPr>
                    </a:p>
                    <a:p>
                      <a:endParaRPr lang="en-GB" sz="900" u="sng" dirty="0">
                        <a:solidFill>
                          <a:schemeClr val="tx1"/>
                        </a:solidFill>
                      </a:endParaRPr>
                    </a:p>
                    <a:p>
                      <a:r>
                        <a:rPr lang="en-GB" sz="900" dirty="0">
                          <a:solidFill>
                            <a:schemeClr val="tx1"/>
                          </a:solidFill>
                        </a:rPr>
                        <a:t>Pupils will be taught to: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US" sz="900" b="0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name the three main parts of the circulatory system.  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US" sz="900" b="0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describe how the heart works. 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US" sz="900" b="0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understand heart beat at different rates. 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US" sz="900" b="0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describe the jobs of the blood vessels and blood. 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US" sz="900" b="0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learn the effect exercise has on blood flow. 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US" sz="900" b="0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plan an investigation to learn more about the effect of exercise on the heart. 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US" sz="900" b="0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research the effects of regular exercise on the body. 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US" sz="900" b="0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research the effects of diet on body functions. 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US" sz="900" b="0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research the impact of drugs and alcohol on the bodies functions. 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859565964"/>
                  </a:ext>
                </a:extLst>
              </a:tr>
            </a:tbl>
          </a:graphicData>
        </a:graphic>
      </p:graphicFrame>
      <p:graphicFrame>
        <p:nvGraphicFramePr>
          <p:cNvPr id="10" name="Table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91316012"/>
              </p:ext>
            </p:extLst>
          </p:nvPr>
        </p:nvGraphicFramePr>
        <p:xfrm>
          <a:off x="9061202" y="352780"/>
          <a:ext cx="2816761" cy="25184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816761">
                  <a:extLst>
                    <a:ext uri="{9D8B030D-6E8A-4147-A177-3AD203B41FA5}">
                      <a16:colId xmlns:a16="http://schemas.microsoft.com/office/drawing/2014/main" val="1388033553"/>
                    </a:ext>
                  </a:extLst>
                </a:gridCol>
              </a:tblGrid>
              <a:tr h="295613">
                <a:tc>
                  <a:txBody>
                    <a:bodyPr/>
                    <a:lstStyle/>
                    <a:p>
                      <a:pPr algn="ctr"/>
                      <a:r>
                        <a:rPr lang="en-GB" sz="1400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Computing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00433036"/>
                  </a:ext>
                </a:extLst>
              </a:tr>
              <a:tr h="2213660">
                <a:tc>
                  <a:txBody>
                    <a:bodyPr/>
                    <a:lstStyle/>
                    <a:p>
                      <a:r>
                        <a:rPr lang="en-GB" sz="900" dirty="0">
                          <a:solidFill>
                            <a:schemeClr val="tx1"/>
                          </a:solidFill>
                        </a:rPr>
                        <a:t>As computer scientists</a:t>
                      </a:r>
                      <a:r>
                        <a:rPr lang="en-GB" sz="900" baseline="0" dirty="0">
                          <a:solidFill>
                            <a:schemeClr val="tx1"/>
                          </a:solidFill>
                        </a:rPr>
                        <a:t>, pupils will learn about:  </a:t>
                      </a:r>
                      <a:r>
                        <a:rPr lang="en-GB" sz="900" u="sng" baseline="0">
                          <a:solidFill>
                            <a:schemeClr val="tx1"/>
                          </a:solidFill>
                        </a:rPr>
                        <a:t>Spreadsheets.</a:t>
                      </a:r>
                    </a:p>
                    <a:p>
                      <a:endParaRPr lang="en-GB" sz="900" u="sng" baseline="0" dirty="0">
                        <a:solidFill>
                          <a:schemeClr val="tx1"/>
                        </a:solidFill>
                      </a:endParaRPr>
                    </a:p>
                    <a:p>
                      <a:r>
                        <a:rPr lang="en-GB" sz="900" u="none" baseline="0" dirty="0">
                          <a:solidFill>
                            <a:schemeClr val="tx1"/>
                          </a:solidFill>
                        </a:rPr>
                        <a:t>Pupils will be taught to: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900" b="0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create a data set in a spreadsheet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900" b="0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build a data set in a spreadsheet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900" b="0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explain that formulas can be used to produce calculated data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900" b="0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apply formulas to data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900" b="0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create a spreadsheet to plan an event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900" b="0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choose suitable ways to present data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859565964"/>
                  </a:ext>
                </a:extLst>
              </a:tr>
            </a:tbl>
          </a:graphicData>
        </a:graphic>
      </p:graphicFrame>
      <p:graphicFrame>
        <p:nvGraphicFramePr>
          <p:cNvPr id="12" name="Table 1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14769639"/>
              </p:ext>
            </p:extLst>
          </p:nvPr>
        </p:nvGraphicFramePr>
        <p:xfrm>
          <a:off x="4333083" y="3060469"/>
          <a:ext cx="3951935" cy="370840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3951935">
                  <a:extLst>
                    <a:ext uri="{9D8B030D-6E8A-4147-A177-3AD203B41FA5}">
                      <a16:colId xmlns:a16="http://schemas.microsoft.com/office/drawing/2014/main" val="1574898892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383867458"/>
                  </a:ext>
                </a:extLst>
              </a:tr>
            </a:tbl>
          </a:graphicData>
        </a:graphic>
      </p:graphicFrame>
      <p:sp>
        <p:nvSpPr>
          <p:cNvPr id="13" name="TextBox 12"/>
          <p:cNvSpPr txBox="1"/>
          <p:nvPr/>
        </p:nvSpPr>
        <p:spPr>
          <a:xfrm>
            <a:off x="4470398" y="2943015"/>
            <a:ext cx="3491344" cy="1038850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000" b="1" dirty="0"/>
              <a:t>Curriculum Overview</a:t>
            </a:r>
          </a:p>
          <a:p>
            <a:pPr algn="ctr"/>
            <a:r>
              <a:rPr lang="en-GB" sz="2000" b="1" dirty="0"/>
              <a:t>Year 6</a:t>
            </a:r>
          </a:p>
          <a:p>
            <a:pPr algn="ctr"/>
            <a:r>
              <a:rPr lang="en-GB" sz="2000" b="1" dirty="0"/>
              <a:t>Summer Term 1</a:t>
            </a:r>
          </a:p>
        </p:txBody>
      </p:sp>
      <p:graphicFrame>
        <p:nvGraphicFramePr>
          <p:cNvPr id="14" name="Table 1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39593141"/>
              </p:ext>
            </p:extLst>
          </p:nvPr>
        </p:nvGraphicFramePr>
        <p:xfrm>
          <a:off x="9061202" y="4119143"/>
          <a:ext cx="2816761" cy="243639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816761">
                  <a:extLst>
                    <a:ext uri="{9D8B030D-6E8A-4147-A177-3AD203B41FA5}">
                      <a16:colId xmlns:a16="http://schemas.microsoft.com/office/drawing/2014/main" val="1388033553"/>
                    </a:ext>
                  </a:extLst>
                </a:gridCol>
              </a:tblGrid>
              <a:tr h="328048">
                <a:tc>
                  <a:txBody>
                    <a:bodyPr/>
                    <a:lstStyle/>
                    <a:p>
                      <a:pPr algn="ctr"/>
                      <a:r>
                        <a:rPr lang="en-GB" sz="1400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RE &amp; PSHE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00433036"/>
                  </a:ext>
                </a:extLst>
              </a:tr>
              <a:tr h="2108343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 baseline="0" dirty="0"/>
                        <a:t>As theologians, pupils will learn about: </a:t>
                      </a:r>
                      <a:endParaRPr lang="en-GB" sz="900" u="sng" baseline="0" dirty="0"/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 u="sng" baseline="0" dirty="0"/>
                        <a:t>RE: Islam</a:t>
                      </a:r>
                    </a:p>
                    <a:p>
                      <a:pPr marL="171450" marR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900" u="none" baseline="0" dirty="0"/>
                        <a:t>Theme: Beliefs and Moral Values</a:t>
                      </a:r>
                    </a:p>
                    <a:p>
                      <a:pPr marL="171450" marR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900" u="none" baseline="0" dirty="0"/>
                        <a:t>Key Question: Does belief in Akhirah (life after death) help Muslims lead good lives?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900" u="sng" baseline="0" dirty="0"/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 u="sng" baseline="0" dirty="0"/>
                        <a:t>PSHE: Relationships</a:t>
                      </a:r>
                    </a:p>
                    <a:p>
                      <a:pPr marL="171450" marR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900" u="none" baseline="0" dirty="0"/>
                        <a:t>Identifying our personal strengths</a:t>
                      </a:r>
                    </a:p>
                    <a:p>
                      <a:pPr marL="171450" marR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US" sz="900" u="none" baseline="0" dirty="0"/>
                        <a:t>Responsibility for our safety and mental wellbeing 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US" sz="900" u="none" baseline="0" dirty="0"/>
                        <a:t>Managing emotions during stages of grief</a:t>
                      </a:r>
                      <a:endParaRPr lang="en-GB" sz="900" u="none" baseline="0" dirty="0"/>
                    </a:p>
                    <a:p>
                      <a:pPr marL="171450" marR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900" u="none" baseline="0" dirty="0"/>
                        <a:t>Power and control</a:t>
                      </a:r>
                    </a:p>
                    <a:p>
                      <a:pPr marL="171450" marR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900" u="none" baseline="0" dirty="0"/>
                        <a:t>Strategies for coping with conflict </a:t>
                      </a:r>
                      <a:r>
                        <a:rPr lang="en-GB" sz="900" u="none" baseline="0"/>
                        <a:t>or stress</a:t>
                      </a:r>
                      <a:endParaRPr lang="en-GB" sz="900" u="none" baseline="0" dirty="0"/>
                    </a:p>
                    <a:p>
                      <a:pPr marL="171450" marR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900" u="none" baseline="0" dirty="0"/>
                        <a:t>Online safety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9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859565964"/>
                  </a:ext>
                </a:extLst>
              </a:tr>
            </a:tbl>
          </a:graphicData>
        </a:graphic>
      </p:graphicFrame>
      <p:graphicFrame>
        <p:nvGraphicFramePr>
          <p:cNvPr id="15" name="Table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01801762"/>
              </p:ext>
            </p:extLst>
          </p:nvPr>
        </p:nvGraphicFramePr>
        <p:xfrm>
          <a:off x="6200775" y="4104898"/>
          <a:ext cx="2754470" cy="236568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54470">
                  <a:extLst>
                    <a:ext uri="{9D8B030D-6E8A-4147-A177-3AD203B41FA5}">
                      <a16:colId xmlns:a16="http://schemas.microsoft.com/office/drawing/2014/main" val="1388033553"/>
                    </a:ext>
                  </a:extLst>
                </a:gridCol>
              </a:tblGrid>
              <a:tr h="303652">
                <a:tc>
                  <a:txBody>
                    <a:bodyPr/>
                    <a:lstStyle/>
                    <a:p>
                      <a:pPr algn="ctr"/>
                      <a:r>
                        <a:rPr lang="en-GB" sz="1400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PE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00433036"/>
                  </a:ext>
                </a:extLst>
              </a:tr>
              <a:tr h="2060882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 dirty="0">
                          <a:solidFill>
                            <a:schemeClr val="tx1"/>
                          </a:solidFill>
                        </a:rPr>
                        <a:t>As physical educationalists</a:t>
                      </a:r>
                      <a:r>
                        <a:rPr lang="en-GB" sz="900" baseline="0" dirty="0">
                          <a:solidFill>
                            <a:schemeClr val="tx1"/>
                          </a:solidFill>
                        </a:rPr>
                        <a:t>, pupils will learn about: </a:t>
                      </a:r>
                      <a:r>
                        <a:rPr lang="en-GB" sz="900" u="sng" baseline="0" dirty="0">
                          <a:solidFill>
                            <a:schemeClr val="tx1"/>
                          </a:solidFill>
                        </a:rPr>
                        <a:t>Athletics – field and track</a:t>
                      </a:r>
                      <a:r>
                        <a:rPr lang="en-GB" sz="900" i="0" u="none" baseline="0" dirty="0">
                          <a:solidFill>
                            <a:schemeClr val="tx1"/>
                          </a:solidFill>
                        </a:rPr>
                        <a:t> and </a:t>
                      </a:r>
                      <a:r>
                        <a:rPr lang="en-GB" sz="900" i="0" u="sng" baseline="0" dirty="0">
                          <a:solidFill>
                            <a:schemeClr val="tx1"/>
                          </a:solidFill>
                        </a:rPr>
                        <a:t>Invasion games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900" baseline="0" dirty="0">
                        <a:solidFill>
                          <a:schemeClr val="tx1"/>
                        </a:solidFill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 baseline="0" dirty="0">
                          <a:solidFill>
                            <a:schemeClr val="tx1"/>
                          </a:solidFill>
                        </a:rPr>
                        <a:t>Inter personal skills pupils will focus on are:</a:t>
                      </a:r>
                    </a:p>
                    <a:p>
                      <a:pPr marL="171450" marR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900" baseline="0" dirty="0">
                          <a:solidFill>
                            <a:schemeClr val="tx1"/>
                          </a:solidFill>
                        </a:rPr>
                        <a:t>Health and fitness (recognising changes in their body when they exercise and setting fitness goals)</a:t>
                      </a:r>
                    </a:p>
                    <a:p>
                      <a:pPr marL="171450" marR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900" baseline="0" dirty="0">
                          <a:solidFill>
                            <a:schemeClr val="tx1"/>
                          </a:solidFill>
                        </a:rPr>
                        <a:t>Working as a team and supporting each other</a:t>
                      </a:r>
                    </a:p>
                    <a:p>
                      <a:pPr marL="171450" marR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900" baseline="0" dirty="0">
                          <a:solidFill>
                            <a:schemeClr val="tx1"/>
                          </a:solidFill>
                        </a:rPr>
                        <a:t>Developing strategies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900" baseline="0" dirty="0">
                        <a:solidFill>
                          <a:schemeClr val="tx1"/>
                        </a:solidFill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 baseline="0" dirty="0">
                          <a:solidFill>
                            <a:schemeClr val="tx1"/>
                          </a:solidFill>
                        </a:rPr>
                        <a:t>Physical skills pupils will focus on are:</a:t>
                      </a:r>
                    </a:p>
                    <a:p>
                      <a:pPr marL="171450" marR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900" baseline="0" dirty="0">
                          <a:solidFill>
                            <a:schemeClr val="tx1"/>
                          </a:solidFill>
                        </a:rPr>
                        <a:t>Athletic stance and balance</a:t>
                      </a:r>
                    </a:p>
                    <a:p>
                      <a:pPr marL="171450" marR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900" baseline="0" dirty="0">
                          <a:solidFill>
                            <a:schemeClr val="tx1"/>
                          </a:solidFill>
                        </a:rPr>
                        <a:t>Co-ordination –footwork and body position</a:t>
                      </a:r>
                    </a:p>
                    <a:p>
                      <a:pPr marL="171450" marR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900" baseline="0" dirty="0">
                          <a:solidFill>
                            <a:schemeClr val="tx1"/>
                          </a:solidFill>
                        </a:rPr>
                        <a:t>Stamina – using and preserving energy</a:t>
                      </a:r>
                      <a:endParaRPr lang="en-GB" sz="900" dirty="0">
                        <a:solidFill>
                          <a:schemeClr val="tx1"/>
                        </a:solidFill>
                      </a:endParaRPr>
                    </a:p>
                    <a:p>
                      <a:endParaRPr lang="en-GB" sz="900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859565964"/>
                  </a:ext>
                </a:extLst>
              </a:tr>
            </a:tbl>
          </a:graphicData>
        </a:graphic>
      </p:graphicFrame>
      <p:graphicFrame>
        <p:nvGraphicFramePr>
          <p:cNvPr id="16" name="Table 1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78669642"/>
              </p:ext>
            </p:extLst>
          </p:nvPr>
        </p:nvGraphicFramePr>
        <p:xfrm>
          <a:off x="3290224" y="4105426"/>
          <a:ext cx="2786726" cy="248604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86726">
                  <a:extLst>
                    <a:ext uri="{9D8B030D-6E8A-4147-A177-3AD203B41FA5}">
                      <a16:colId xmlns:a16="http://schemas.microsoft.com/office/drawing/2014/main" val="1388033553"/>
                    </a:ext>
                  </a:extLst>
                </a:gridCol>
              </a:tblGrid>
              <a:tr h="302664">
                <a:tc>
                  <a:txBody>
                    <a:bodyPr/>
                    <a:lstStyle/>
                    <a:p>
                      <a:pPr algn="ctr"/>
                      <a:r>
                        <a:rPr lang="en-GB" sz="1400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Art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00433036"/>
                  </a:ext>
                </a:extLst>
              </a:tr>
              <a:tr h="2181249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 dirty="0">
                          <a:solidFill>
                            <a:schemeClr val="tx1"/>
                          </a:solidFill>
                        </a:rPr>
                        <a:t>Scenes from the Blitz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900" dirty="0">
                        <a:solidFill>
                          <a:schemeClr val="tx1"/>
                        </a:solidFill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 dirty="0">
                          <a:solidFill>
                            <a:schemeClr val="tx1"/>
                          </a:solidFill>
                        </a:rPr>
                        <a:t>As artists</a:t>
                      </a:r>
                      <a:r>
                        <a:rPr lang="en-GB" sz="900" baseline="0" dirty="0">
                          <a:solidFill>
                            <a:schemeClr val="tx1"/>
                          </a:solidFill>
                        </a:rPr>
                        <a:t>, pupils will learn about: </a:t>
                      </a:r>
                    </a:p>
                    <a:p>
                      <a:pPr marL="171450" marR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Char char="-"/>
                        <a:tabLst/>
                        <a:defRPr/>
                      </a:pPr>
                      <a:r>
                        <a:rPr lang="en-GB" sz="900" u="none" baseline="0" dirty="0">
                          <a:solidFill>
                            <a:schemeClr val="tx1"/>
                          </a:solidFill>
                        </a:rPr>
                        <a:t>Composition</a:t>
                      </a:r>
                    </a:p>
                    <a:p>
                      <a:pPr marL="171450" marR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Char char="-"/>
                        <a:tabLst/>
                        <a:defRPr/>
                      </a:pPr>
                      <a:r>
                        <a:rPr lang="en-GB" sz="900" u="none" baseline="0" dirty="0">
                          <a:solidFill>
                            <a:schemeClr val="tx1"/>
                          </a:solidFill>
                        </a:rPr>
                        <a:t>Watercolour techniques</a:t>
                      </a:r>
                    </a:p>
                    <a:p>
                      <a:pPr marL="171450" marR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Char char="-"/>
                        <a:tabLst/>
                        <a:defRPr/>
                      </a:pPr>
                      <a:r>
                        <a:rPr lang="en-GB" sz="900" u="none" baseline="0" dirty="0">
                          <a:solidFill>
                            <a:schemeClr val="tx1"/>
                          </a:solidFill>
                        </a:rPr>
                        <a:t>Line, shape, shading</a:t>
                      </a:r>
                    </a:p>
                    <a:p>
                      <a:pPr marL="171450" marR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Char char="-"/>
                        <a:tabLst/>
                        <a:defRPr/>
                      </a:pPr>
                      <a:r>
                        <a:rPr lang="en-GB" sz="900" u="none" baseline="0" dirty="0">
                          <a:solidFill>
                            <a:schemeClr val="tx1"/>
                          </a:solidFill>
                        </a:rPr>
                        <a:t>Use of colour and tone</a:t>
                      </a:r>
                    </a:p>
                    <a:p>
                      <a:pPr marL="171450" marR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Char char="-"/>
                        <a:tabLst/>
                        <a:defRPr/>
                      </a:pPr>
                      <a:endParaRPr lang="en-GB" sz="900" u="none" baseline="0" dirty="0">
                        <a:solidFill>
                          <a:schemeClr val="tx1"/>
                        </a:solidFill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 u="none" baseline="0" dirty="0">
                          <a:solidFill>
                            <a:schemeClr val="tx1"/>
                          </a:solidFill>
                        </a:rPr>
                        <a:t>Pupils will be taught to:</a:t>
                      </a:r>
                    </a:p>
                    <a:p>
                      <a:pPr marL="171450" marR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US" sz="900" u="none" baseline="0" dirty="0">
                          <a:solidFill>
                            <a:schemeClr val="tx1"/>
                          </a:solidFill>
                        </a:rPr>
                        <a:t>improve their mastery of art and design techniques, including drawing, painting and sculpture with a range of materials</a:t>
                      </a:r>
                      <a:endParaRPr lang="en-GB" sz="900" u="none" baseline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859565964"/>
                  </a:ext>
                </a:extLst>
              </a:tr>
            </a:tbl>
          </a:graphicData>
        </a:graphic>
      </p:graphicFrame>
      <p:graphicFrame>
        <p:nvGraphicFramePr>
          <p:cNvPr id="17" name="Table 1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15108916"/>
              </p:ext>
            </p:extLst>
          </p:nvPr>
        </p:nvGraphicFramePr>
        <p:xfrm>
          <a:off x="286328" y="4119143"/>
          <a:ext cx="2904246" cy="248496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904246">
                  <a:extLst>
                    <a:ext uri="{9D8B030D-6E8A-4147-A177-3AD203B41FA5}">
                      <a16:colId xmlns:a16="http://schemas.microsoft.com/office/drawing/2014/main" val="1388033553"/>
                    </a:ext>
                  </a:extLst>
                </a:gridCol>
              </a:tblGrid>
              <a:tr h="292169">
                <a:tc>
                  <a:txBody>
                    <a:bodyPr/>
                    <a:lstStyle/>
                    <a:p>
                      <a:pPr algn="ctr"/>
                      <a:r>
                        <a:rPr lang="en-GB" sz="1400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History/Geography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00433036"/>
                  </a:ext>
                </a:extLst>
              </a:tr>
              <a:tr h="2180163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 dirty="0">
                          <a:solidFill>
                            <a:schemeClr val="tx1"/>
                          </a:solidFill>
                        </a:rPr>
                        <a:t>As historians</a:t>
                      </a:r>
                      <a:r>
                        <a:rPr lang="en-GB" sz="900" baseline="0" dirty="0">
                          <a:solidFill>
                            <a:schemeClr val="tx1"/>
                          </a:solidFill>
                        </a:rPr>
                        <a:t>, pupils will learn about: </a:t>
                      </a:r>
                      <a:r>
                        <a:rPr lang="en-GB" sz="900" b="0" i="0" u="sng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World War 2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900" b="0" i="0" u="sng" strike="noStrike" kern="1200" baseline="0" dirty="0">
                        <a:solidFill>
                          <a:srgbClr val="FF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en-GB" sz="900" dirty="0">
                          <a:solidFill>
                            <a:schemeClr val="tx1"/>
                          </a:solidFill>
                        </a:rPr>
                        <a:t>Pupils will be taught to: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900" dirty="0">
                          <a:solidFill>
                            <a:schemeClr val="tx1"/>
                          </a:solidFill>
                        </a:rPr>
                        <a:t>What the Commonwealth is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900" dirty="0">
                          <a:solidFill>
                            <a:schemeClr val="tx1"/>
                          </a:solidFill>
                        </a:rPr>
                        <a:t>Know how the Commonwealth supported Britain during the war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900" dirty="0">
                          <a:solidFill>
                            <a:schemeClr val="tx1"/>
                          </a:solidFill>
                        </a:rPr>
                        <a:t>Know the role of the British Indian army in France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900" dirty="0">
                          <a:solidFill>
                            <a:schemeClr val="tx1"/>
                          </a:solidFill>
                        </a:rPr>
                        <a:t>Identify the commonwealth countries on a world map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900" dirty="0">
                          <a:solidFill>
                            <a:schemeClr val="tx1"/>
                          </a:solidFill>
                        </a:rPr>
                        <a:t>Identify where the commonwealth forces fought during World War 2.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859565964"/>
                  </a:ext>
                </a:extLst>
              </a:tr>
            </a:tbl>
          </a:graphicData>
        </a:graphic>
      </p:graphicFrame>
      <p:graphicFrame>
        <p:nvGraphicFramePr>
          <p:cNvPr id="18" name="Table 1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4152238"/>
              </p:ext>
            </p:extLst>
          </p:nvPr>
        </p:nvGraphicFramePr>
        <p:xfrm>
          <a:off x="286327" y="2958147"/>
          <a:ext cx="4063998" cy="105202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063998">
                  <a:extLst>
                    <a:ext uri="{9D8B030D-6E8A-4147-A177-3AD203B41FA5}">
                      <a16:colId xmlns:a16="http://schemas.microsoft.com/office/drawing/2014/main" val="1388033553"/>
                    </a:ext>
                  </a:extLst>
                </a:gridCol>
              </a:tblGrid>
              <a:tr h="293029">
                <a:tc>
                  <a:txBody>
                    <a:bodyPr/>
                    <a:lstStyle/>
                    <a:p>
                      <a:pPr algn="ctr"/>
                      <a:r>
                        <a:rPr lang="en-GB" sz="1400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Music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00433036"/>
                  </a:ext>
                </a:extLst>
              </a:tr>
              <a:tr h="747225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 dirty="0"/>
                        <a:t>As musicians</a:t>
                      </a:r>
                      <a:r>
                        <a:rPr lang="en-GB" sz="900" baseline="0" dirty="0"/>
                        <a:t>, pupils will learn about: </a:t>
                      </a:r>
                      <a:r>
                        <a:rPr lang="en-GB" sz="900" u="sng" baseline="0"/>
                        <a:t>musical appreciation</a:t>
                      </a:r>
                      <a:endParaRPr lang="en-GB" sz="900" u="sng" dirty="0"/>
                    </a:p>
                    <a:p>
                      <a:r>
                        <a:rPr lang="en-GB" sz="900" dirty="0"/>
                        <a:t>Pupils will: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900" dirty="0"/>
                        <a:t>discuss</a:t>
                      </a:r>
                      <a:r>
                        <a:rPr lang="en-GB" sz="900" baseline="0" dirty="0"/>
                        <a:t> the impact of music in films to build atmosphere</a:t>
                      </a:r>
                      <a:endParaRPr lang="en-GB" sz="900" dirty="0"/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900" dirty="0"/>
                        <a:t>Look at how music</a:t>
                      </a:r>
                      <a:r>
                        <a:rPr lang="en-GB" sz="900" baseline="0" dirty="0"/>
                        <a:t> can be used to create emotions and feelings</a:t>
                      </a:r>
                      <a:endParaRPr lang="en-GB" sz="9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859565964"/>
                  </a:ext>
                </a:extLst>
              </a:tr>
            </a:tbl>
          </a:graphicData>
        </a:graphic>
      </p:graphicFrame>
      <p:graphicFrame>
        <p:nvGraphicFramePr>
          <p:cNvPr id="19" name="Table 1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73371461"/>
              </p:ext>
            </p:extLst>
          </p:nvPr>
        </p:nvGraphicFramePr>
        <p:xfrm>
          <a:off x="8063342" y="2972963"/>
          <a:ext cx="3814621" cy="108364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814621">
                  <a:extLst>
                    <a:ext uri="{9D8B030D-6E8A-4147-A177-3AD203B41FA5}">
                      <a16:colId xmlns:a16="http://schemas.microsoft.com/office/drawing/2014/main" val="1388033553"/>
                    </a:ext>
                  </a:extLst>
                </a:gridCol>
              </a:tblGrid>
              <a:tr h="286545">
                <a:tc>
                  <a:txBody>
                    <a:bodyPr/>
                    <a:lstStyle/>
                    <a:p>
                      <a:pPr algn="ctr"/>
                      <a:r>
                        <a:rPr lang="en-GB" sz="1400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Spanish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00433036"/>
                  </a:ext>
                </a:extLst>
              </a:tr>
              <a:tr h="778848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 dirty="0"/>
                        <a:t>As linguists</a:t>
                      </a:r>
                      <a:r>
                        <a:rPr lang="en-GB" sz="900" baseline="0" dirty="0"/>
                        <a:t>, pupils will learn to:</a:t>
                      </a:r>
                      <a:endParaRPr lang="en-GB" sz="900" dirty="0"/>
                    </a:p>
                    <a:p>
                      <a:pPr marL="171450" indent="-171450" fontAlgn="base">
                        <a:buFont typeface="Arial" panose="020B0604020202020204" pitchFamily="34" charset="0"/>
                        <a:buChar char="•"/>
                      </a:pPr>
                      <a:r>
                        <a:rPr lang="en-GB" sz="9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Order</a:t>
                      </a:r>
                      <a:r>
                        <a:rPr lang="en-GB" sz="900" b="0" i="0" kern="1200" baseline="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i</a:t>
                      </a:r>
                      <a:r>
                        <a:rPr lang="en-GB" sz="9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tems of food and drink and ask how much things cost</a:t>
                      </a:r>
                    </a:p>
                    <a:p>
                      <a:pPr marL="171450" indent="-171450" fontAlgn="base">
                        <a:buFont typeface="Arial" panose="020B0604020202020204" pitchFamily="34" charset="0"/>
                        <a:buChar char="•"/>
                      </a:pPr>
                      <a:r>
                        <a:rPr lang="en-GB" sz="9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Say</a:t>
                      </a:r>
                      <a:r>
                        <a:rPr lang="en-GB" sz="900" b="0" i="0" kern="1200" baseline="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numbers up to 100</a:t>
                      </a:r>
                    </a:p>
                    <a:p>
                      <a:pPr marL="171450" marR="0" lvl="0" indent="-1714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900" b="0" i="0" kern="1200" baseline="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Give the price of something in Euros and p</a:t>
                      </a:r>
                      <a:r>
                        <a:rPr lang="en-GB" sz="9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erform a dialogue in a shop</a:t>
                      </a:r>
                      <a:endParaRPr lang="en-GB" sz="900" b="0" i="0" kern="1200" baseline="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171450" indent="-171450" fontAlgn="base">
                        <a:buFont typeface="Arial" panose="020B0604020202020204" pitchFamily="34" charset="0"/>
                        <a:buChar char="•"/>
                      </a:pPr>
                      <a:r>
                        <a:rPr lang="en-GB" sz="9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Change</a:t>
                      </a:r>
                      <a:r>
                        <a:rPr lang="en-GB" sz="900" b="0" i="0" kern="1200" baseline="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verb formation</a:t>
                      </a:r>
                      <a:endParaRPr lang="en-GB" sz="900" b="0" i="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859565964"/>
                  </a:ext>
                </a:extLst>
              </a:tr>
            </a:tbl>
          </a:graphicData>
        </a:graphic>
      </p:graphicFrame>
      <p:pic>
        <p:nvPicPr>
          <p:cNvPr id="21" name="Picture 2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58754" y="3264008"/>
            <a:ext cx="518205" cy="603556"/>
          </a:xfrm>
          <a:prstGeom prst="rect">
            <a:avLst/>
          </a:prstGeom>
        </p:spPr>
      </p:pic>
      <p:pic>
        <p:nvPicPr>
          <p:cNvPr id="20" name="Picture 19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92570" y="3258739"/>
            <a:ext cx="517234" cy="5992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4853697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81abe300-d9b9-4adc-b66e-f0391efc9b74">
      <Terms xmlns="http://schemas.microsoft.com/office/infopath/2007/PartnerControls"/>
    </lcf76f155ced4ddcb4097134ff3c332f>
    <TaxCatchAll xmlns="c7e26a17-3c31-4f31-a43d-b937a1d062a2" xsi:nil="true"/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0FDD98CEB9DE9B488FE633F1B472D131" ma:contentTypeVersion="14" ma:contentTypeDescription="Create a new document." ma:contentTypeScope="" ma:versionID="e53ea8be570dff9260ad52720871b3d2">
  <xsd:schema xmlns:xsd="http://www.w3.org/2001/XMLSchema" xmlns:xs="http://www.w3.org/2001/XMLSchema" xmlns:p="http://schemas.microsoft.com/office/2006/metadata/properties" xmlns:ns2="81abe300-d9b9-4adc-b66e-f0391efc9b74" xmlns:ns3="c7e26a17-3c31-4f31-a43d-b937a1d062a2" targetNamespace="http://schemas.microsoft.com/office/2006/metadata/properties" ma:root="true" ma:fieldsID="60f313426f3ade3f8603505071eb93ae" ns2:_="" ns3:_="">
    <xsd:import namespace="81abe300-d9b9-4adc-b66e-f0391efc9b74"/>
    <xsd:import namespace="c7e26a17-3c31-4f31-a43d-b937a1d062a2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DateTaken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1abe300-d9b9-4adc-b66e-f0391efc9b7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bjectDetectorVersions" ma:index="1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1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3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15" nillable="true" ma:taxonomy="true" ma:internalName="lcf76f155ced4ddcb4097134ff3c332f" ma:taxonomyFieldName="MediaServiceImageTags" ma:displayName="Image Tags" ma:readOnly="false" ma:fieldId="{5cf76f15-5ced-4ddc-b409-7134ff3c332f}" ma:taxonomyMulti="true" ma:sspId="be81db06-e34f-41c1-bdb2-7522357d48d6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DateTaken" ma:index="17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OCR" ma:index="18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SearchProperties" ma:index="21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7e26a17-3c31-4f31-a43d-b937a1d062a2" elementFormDefault="qualified">
    <xsd:import namespace="http://schemas.microsoft.com/office/2006/documentManagement/types"/>
    <xsd:import namespace="http://schemas.microsoft.com/office/infopath/2007/PartnerControls"/>
    <xsd:element name="TaxCatchAll" ma:index="16" nillable="true" ma:displayName="Taxonomy Catch All Column" ma:hidden="true" ma:list="{a921a738-047a-4a55-810a-33a4cb6c3f06}" ma:internalName="TaxCatchAll" ma:showField="CatchAllData" ma:web="c7e26a17-3c31-4f31-a43d-b937a1d062a2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19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0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BCF4A6A6-0A3F-4254-A1F9-6524DCE16EF1}">
  <ds:schemaRefs>
    <ds:schemaRef ds:uri="http://schemas.microsoft.com/office/2006/metadata/properties"/>
    <ds:schemaRef ds:uri="http://www.w3.org/XML/1998/namespace"/>
    <ds:schemaRef ds:uri="http://schemas.microsoft.com/office/2006/documentManagement/types"/>
    <ds:schemaRef ds:uri="http://purl.org/dc/elements/1.1/"/>
    <ds:schemaRef ds:uri="http://purl.org/dc/terms/"/>
    <ds:schemaRef ds:uri="http://purl.org/dc/dcmitype/"/>
    <ds:schemaRef ds:uri="b868b0ca-b4a7-4d16-8543-e1dc3d3854a7"/>
    <ds:schemaRef ds:uri="http://schemas.microsoft.com/office/infopath/2007/PartnerControls"/>
    <ds:schemaRef ds:uri="http://schemas.openxmlformats.org/package/2006/metadata/core-properties"/>
    <ds:schemaRef ds:uri="fcc1bd2c-825c-40b9-91ed-8b856fa205af"/>
    <ds:schemaRef ds:uri="81abe300-d9b9-4adc-b66e-f0391efc9b74"/>
    <ds:schemaRef ds:uri="c7e26a17-3c31-4f31-a43d-b937a1d062a2"/>
  </ds:schemaRefs>
</ds:datastoreItem>
</file>

<file path=customXml/itemProps2.xml><?xml version="1.0" encoding="utf-8"?>
<ds:datastoreItem xmlns:ds="http://schemas.openxmlformats.org/officeDocument/2006/customXml" ds:itemID="{0FAC9F77-DACC-4A89-8C8C-86FBA7C6DA98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FA210EBE-0562-40A3-B8AA-23D45ADC2A49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81abe300-d9b9-4adc-b66e-f0391efc9b74"/>
    <ds:schemaRef ds:uri="c7e26a17-3c31-4f31-a43d-b937a1d062a2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415</TotalTime>
  <Words>671</Words>
  <Application>Microsoft Office PowerPoint</Application>
  <PresentationFormat>Widescreen</PresentationFormat>
  <Paragraphs>111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Saba Khan</dc:creator>
  <cp:lastModifiedBy>Jacqueline Rockett</cp:lastModifiedBy>
  <cp:revision>44</cp:revision>
  <cp:lastPrinted>2020-12-14T09:13:21Z</cp:lastPrinted>
  <dcterms:created xsi:type="dcterms:W3CDTF">2020-12-13T10:33:27Z</dcterms:created>
  <dcterms:modified xsi:type="dcterms:W3CDTF">2025-04-04T09:02:31Z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0x0101000FDD98CEB9DE9B488FE633F1B472D131</vt:lpwstr>
  </property>
  <property fmtid="{D5CDD505-2E9C-101B-9397-08002B2CF9AE}" pid="3" name="Order">
    <vt:r8>4835400</vt:r8>
  </property>
  <property fmtid="{D5CDD505-2E9C-101B-9397-08002B2CF9AE}" pid="4" name="MediaServiceImageTags">
    <vt:lpwstr/>
  </property>
</Properties>
</file>