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C6F9C3"/>
    <a:srgbClr val="D3FFBD"/>
    <a:srgbClr val="8DF870"/>
    <a:srgbClr val="66FF66"/>
    <a:srgbClr val="A2F89E"/>
    <a:srgbClr val="62F35B"/>
    <a:srgbClr val="33CC33"/>
    <a:srgbClr val="008000"/>
    <a:srgbClr val="85F6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FA29D3-4F99-4148-A08C-58BC1D7388A9}" v="1" dt="2025-10-26T10:24:20.1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828" autoAdjust="0"/>
    <p:restoredTop sz="94660"/>
  </p:normalViewPr>
  <p:slideViewPr>
    <p:cSldViewPr snapToGrid="0">
      <p:cViewPr varScale="1">
        <p:scale>
          <a:sx n="82" d="100"/>
          <a:sy n="82" d="100"/>
        </p:scale>
        <p:origin x="10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cqueline Rockett" userId="1c5562f3-2cdb-4796-b8c3-84afa53b5d9b" providerId="ADAL" clId="{7C5C8EF9-421D-4D26-A09A-20F8AACE55BD}"/>
    <pc:docChg chg="custSel modSld">
      <pc:chgData name="Jacqueline Rockett" userId="1c5562f3-2cdb-4796-b8c3-84afa53b5d9b" providerId="ADAL" clId="{7C5C8EF9-421D-4D26-A09A-20F8AACE55BD}" dt="2025-10-26T10:24:20.167" v="221"/>
      <pc:docMkLst>
        <pc:docMk/>
      </pc:docMkLst>
      <pc:sldChg chg="modSp mod">
        <pc:chgData name="Jacqueline Rockett" userId="1c5562f3-2cdb-4796-b8c3-84afa53b5d9b" providerId="ADAL" clId="{7C5C8EF9-421D-4D26-A09A-20F8AACE55BD}" dt="2025-10-26T10:24:20.167" v="221"/>
        <pc:sldMkLst>
          <pc:docMk/>
          <pc:sldMk cId="3048536970" sldId="256"/>
        </pc:sldMkLst>
        <pc:graphicFrameChg chg="modGraphic">
          <ac:chgData name="Jacqueline Rockett" userId="1c5562f3-2cdb-4796-b8c3-84afa53b5d9b" providerId="ADAL" clId="{7C5C8EF9-421D-4D26-A09A-20F8AACE55BD}" dt="2025-10-26T10:23:15.003" v="210" actId="20577"/>
          <ac:graphicFrameMkLst>
            <pc:docMk/>
            <pc:sldMk cId="3048536970" sldId="256"/>
            <ac:graphicFrameMk id="6" creationId="{00000000-0000-0000-0000-000000000000}"/>
          </ac:graphicFrameMkLst>
        </pc:graphicFrameChg>
        <pc:graphicFrameChg chg="mod modGraphic">
          <ac:chgData name="Jacqueline Rockett" userId="1c5562f3-2cdb-4796-b8c3-84afa53b5d9b" providerId="ADAL" clId="{7C5C8EF9-421D-4D26-A09A-20F8AACE55BD}" dt="2025-10-26T10:24:20.167" v="221"/>
          <ac:graphicFrameMkLst>
            <pc:docMk/>
            <pc:sldMk cId="3048536970" sldId="256"/>
            <ac:graphicFrameMk id="17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978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661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384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216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272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69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134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55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872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900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570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577F63-9F67-4598-9E92-0E206EEA3AC9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070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6255" y="166255"/>
            <a:ext cx="11813309" cy="6530109"/>
          </a:xfrm>
          <a:prstGeom prst="rect">
            <a:avLst/>
          </a:prstGeom>
          <a:noFill/>
          <a:ln w="762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8323833"/>
              </p:ext>
            </p:extLst>
          </p:nvPr>
        </p:nvGraphicFramePr>
        <p:xfrm>
          <a:off x="372862" y="342945"/>
          <a:ext cx="2785974" cy="272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5974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76778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English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212001">
                <a:tc>
                  <a:txBody>
                    <a:bodyPr/>
                    <a:lstStyle/>
                    <a:p>
                      <a:r>
                        <a:rPr lang="en-GB" sz="900" dirty="0"/>
                        <a:t>As authors, the </a:t>
                      </a:r>
                      <a:r>
                        <a:rPr lang="en-GB" sz="900" i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900" dirty="0"/>
                        <a:t>pupils will be: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Writing mystery stories with </a:t>
                      </a:r>
                      <a:r>
                        <a:rPr lang="en-GB" sz="900" baseline="0" dirty="0" err="1"/>
                        <a:t>suspense.based</a:t>
                      </a:r>
                      <a:r>
                        <a:rPr lang="en-GB" sz="900" baseline="0" dirty="0"/>
                        <a:t> on Aveline Jones by Phil Hickes and Alma (a Literacy Shed short story).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900" dirty="0"/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900" dirty="0"/>
                        <a:t>Discussion test on: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900" dirty="0"/>
                        <a:t>Reasons for success and failure of Islamic civilization. (this is linked to our history topic on the Islamic civilisation.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900" baseline="0" dirty="0"/>
                    </a:p>
                    <a:p>
                      <a:r>
                        <a:rPr lang="en-GB" sz="900" baseline="0" dirty="0"/>
                        <a:t> </a:t>
                      </a:r>
                      <a:r>
                        <a:rPr lang="en-GB" sz="900" u="sng" baseline="0" dirty="0"/>
                        <a:t>Reading skills pupils will focus on are: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/>
                        <a:t>Inferring</a:t>
                      </a:r>
                      <a:r>
                        <a:rPr lang="en-GB" sz="900" baseline="0" dirty="0"/>
                        <a:t> meaning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Making predictions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Reading with fluency and expression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Reciting poetry by heart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aseline="0" dirty="0"/>
                        <a:t>Using deduction </a:t>
                      </a:r>
                      <a:endParaRPr lang="en-GB" sz="900" dirty="0"/>
                    </a:p>
                    <a:p>
                      <a:endParaRPr lang="en-GB" sz="90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5223773"/>
              </p:ext>
            </p:extLst>
          </p:nvPr>
        </p:nvGraphicFramePr>
        <p:xfrm>
          <a:off x="3290224" y="346964"/>
          <a:ext cx="2782685" cy="25029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2685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4510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Maths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57862">
                <a:tc>
                  <a:txBody>
                    <a:bodyPr/>
                    <a:lstStyle/>
                    <a:p>
                      <a:r>
                        <a:rPr lang="en-GB" sz="900" dirty="0"/>
                        <a:t>As mathematicians, pupils</a:t>
                      </a:r>
                      <a:r>
                        <a:rPr lang="en-GB" sz="900" baseline="0" dirty="0"/>
                        <a:t> will</a:t>
                      </a:r>
                      <a:r>
                        <a:rPr lang="en-GB" sz="900" dirty="0"/>
                        <a:t> learn about:</a:t>
                      </a:r>
                    </a:p>
                    <a:p>
                      <a:r>
                        <a:rPr lang="en-GB" sz="900" u="sng" dirty="0"/>
                        <a:t>Fractions: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solve problems using decimals &amp; %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use written ÷ up to 2 decimal places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use basic ration &amp; proportion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br>
                        <a:rPr lang="en-GB" sz="900" b="1" u="sng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GB" sz="900" b="1" u="sng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Geometry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confidently use a range of measures &amp; conversions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calculate area of triangles/parallelograms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use area &amp; volume formulae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classify shapes by properties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use angle rules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translate &amp; reflect shapes, using all four quadrants</a:t>
                      </a:r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6309059"/>
              </p:ext>
            </p:extLst>
          </p:nvPr>
        </p:nvGraphicFramePr>
        <p:xfrm>
          <a:off x="6147129" y="343940"/>
          <a:ext cx="2808116" cy="24463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116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84591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Science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41548">
                <a:tc>
                  <a:txBody>
                    <a:bodyPr/>
                    <a:lstStyle/>
                    <a:p>
                      <a:r>
                        <a:rPr lang="en-GB" sz="900" dirty="0"/>
                        <a:t>As scientists, pupils will learn about: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Electricity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recognise conventional symbols for circuits.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how to make a complete circuit and represent it using scientific symbols.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investiagte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increasing the voltage in a circuit.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plan and carry out an investigation to answer their own question about circuits. (changing length or number of the wires, number of or position of batteries, position of a switch)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explain what their results show them about components in a circuit.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7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9654794"/>
              </p:ext>
            </p:extLst>
          </p:nvPr>
        </p:nvGraphicFramePr>
        <p:xfrm>
          <a:off x="9061202" y="352780"/>
          <a:ext cx="2816761" cy="313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6761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7517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Computing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559128">
                <a:tc>
                  <a:txBody>
                    <a:bodyPr/>
                    <a:lstStyle/>
                    <a:p>
                      <a:r>
                        <a:rPr lang="en-GB" sz="900" dirty="0"/>
                        <a:t>As computer scientists</a:t>
                      </a:r>
                      <a:r>
                        <a:rPr lang="en-GB" sz="900" baseline="0" dirty="0"/>
                        <a:t>, pupils will learn about:</a:t>
                      </a:r>
                    </a:p>
                    <a:p>
                      <a:endParaRPr lang="en-GB" sz="900" baseline="0" dirty="0"/>
                    </a:p>
                    <a:p>
                      <a:pPr lvl="0"/>
                      <a:r>
                        <a:rPr lang="en-GB" sz="900" u="none" baseline="0" dirty="0"/>
                        <a:t>National curriculum links </a:t>
                      </a:r>
                    </a:p>
                    <a:p>
                      <a:pPr lvl="0"/>
                      <a:endParaRPr lang="en-GB" sz="900" u="none" baseline="0" dirty="0"/>
                    </a:p>
                    <a:p>
                      <a:pPr lvl="0"/>
                      <a:r>
                        <a:rPr lang="en-GB" sz="900" u="none" baseline="0" dirty="0"/>
                        <a:t>Understand computer networks, including the internet; how they can provide multiple services, such as the World Wide Web, and the opportunities they offer for communication and collaboration </a:t>
                      </a:r>
                    </a:p>
                    <a:p>
                      <a:pPr lvl="0"/>
                      <a:endParaRPr lang="en-GB" sz="900" u="none" baseline="0" dirty="0"/>
                    </a:p>
                    <a:p>
                      <a:pPr lvl="0"/>
                      <a:r>
                        <a:rPr lang="en-GB" sz="900" u="none" baseline="0" dirty="0"/>
                        <a:t>Select, use and combine a variety of software (including internet services) on a range of digital devices to design and create a range of programs, systems and content that accomplish given goals, including collecting, analysing, evaluating and presenting data and information </a:t>
                      </a:r>
                    </a:p>
                    <a:p>
                      <a:pPr lvl="0"/>
                      <a:endParaRPr lang="en-GB" sz="900" u="none" baseline="0" dirty="0"/>
                    </a:p>
                    <a:p>
                      <a:pPr lvl="0"/>
                      <a:r>
                        <a:rPr lang="en-GB" sz="900" u="none" baseline="0" dirty="0"/>
                        <a:t>Use technology safely, respectfully and responsibly; recognise acceptable/unacceptable behaviour; identify a range of ways to report concerns about content and contact.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4769639"/>
              </p:ext>
            </p:extLst>
          </p:nvPr>
        </p:nvGraphicFramePr>
        <p:xfrm>
          <a:off x="4333083" y="3060469"/>
          <a:ext cx="3951935" cy="370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951935">
                  <a:extLst>
                    <a:ext uri="{9D8B030D-6E8A-4147-A177-3AD203B41FA5}">
                      <a16:colId xmlns:a16="http://schemas.microsoft.com/office/drawing/2014/main" val="15748988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386745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455103" y="3022016"/>
            <a:ext cx="3491344" cy="103885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Curriculum Overview</a:t>
            </a:r>
          </a:p>
          <a:p>
            <a:pPr algn="ctr"/>
            <a:r>
              <a:rPr lang="en-GB" sz="2000" b="1" dirty="0"/>
              <a:t>Year 6</a:t>
            </a:r>
          </a:p>
          <a:p>
            <a:pPr algn="ctr"/>
            <a:r>
              <a:rPr lang="en-GB" sz="2000" b="1" dirty="0"/>
              <a:t>Autumn Term 2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9846473"/>
              </p:ext>
            </p:extLst>
          </p:nvPr>
        </p:nvGraphicFramePr>
        <p:xfrm>
          <a:off x="9088911" y="5192016"/>
          <a:ext cx="2816761" cy="14234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6761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71916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RE &amp; PHSCE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9843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/>
                        <a:t>As theologians, pupils will learn about: </a:t>
                      </a:r>
                      <a:endParaRPr lang="en-GB" sz="900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u="sng" baseline="0" dirty="0"/>
                        <a:t>RE: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u="none" baseline="0" dirty="0"/>
                        <a:t>Significance of Mary and how she was represented</a:t>
                      </a:r>
                      <a:endParaRPr lang="en-GB" sz="900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u="sng" baseline="0" dirty="0"/>
                        <a:t>PSHE: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u="none" baseline="0" dirty="0"/>
                        <a:t>Celebrating differences program</a:t>
                      </a:r>
                      <a:endParaRPr lang="en-GB" sz="900" u="none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/>
                    </a:p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2453681"/>
              </p:ext>
            </p:extLst>
          </p:nvPr>
        </p:nvGraphicFramePr>
        <p:xfrm>
          <a:off x="6200775" y="4104897"/>
          <a:ext cx="2754470" cy="24865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4470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20377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662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As physical educationalists</a:t>
                      </a:r>
                      <a:r>
                        <a:rPr lang="en-GB" sz="900" baseline="0" dirty="0"/>
                        <a:t>, pupils will learn about: </a:t>
                      </a:r>
                      <a:r>
                        <a:rPr lang="en-GB" sz="900" u="sng" baseline="0" dirty="0"/>
                        <a:t>Netball and basketball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aseline="0" dirty="0"/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use running, jumping, throwing and catching in isolation &amp; in combination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play competitive games, modified as appropriate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develop flexibility &amp; control in gym, dance &amp; athletics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compare performances to achieve personal best</a:t>
                      </a:r>
                    </a:p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03912"/>
              </p:ext>
            </p:extLst>
          </p:nvPr>
        </p:nvGraphicFramePr>
        <p:xfrm>
          <a:off x="3290224" y="4105426"/>
          <a:ext cx="2786726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6726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0266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Art/DT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812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+mn-lt"/>
                        </a:rPr>
                        <a:t>As artists</a:t>
                      </a:r>
                      <a:r>
                        <a:rPr lang="en-GB" sz="900" baseline="0" dirty="0">
                          <a:latin typeface="+mn-lt"/>
                        </a:rPr>
                        <a:t>, pupils will learn about: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u="sng" baseline="0" dirty="0">
                        <a:latin typeface="+mn-lt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u="none" dirty="0">
                          <a:effectLst/>
                          <a:latin typeface="+mn-lt"/>
                        </a:rPr>
                        <a:t>To explore the idea that drawing as a 2-dimensional activity can be used to transform surfaces which can then be manipulated into a 3-dimensional object. </a:t>
                      </a:r>
                      <a:endParaRPr lang="en-GB" sz="900" u="none" dirty="0">
                        <a:latin typeface="+mn-lt"/>
                      </a:endParaRPr>
                    </a:p>
                    <a:p>
                      <a:endParaRPr lang="en-GB" sz="900" u="none" baseline="0" dirty="0">
                        <a:latin typeface="+mn-lt"/>
                      </a:endParaRPr>
                    </a:p>
                    <a:p>
                      <a:r>
                        <a:rPr lang="en-GB" sz="900" u="none" baseline="0" dirty="0">
                          <a:latin typeface="+mn-lt"/>
                        </a:rPr>
                        <a:t>Pupils will:</a:t>
                      </a:r>
                      <a:br>
                        <a:rPr lang="en-GB" sz="900" u="none" baseline="0" dirty="0">
                          <a:latin typeface="+mn-lt"/>
                        </a:rPr>
                      </a:br>
                      <a:endParaRPr lang="en-GB" sz="900" u="none" baseline="0" dirty="0">
                        <a:latin typeface="+mn-lt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use sketchbooks to collect, record and evaluate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improve mastery of techniques such as drawing, painting &amp; sculpture with varied materials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learn about great artists, architects  &amp; designers</a:t>
                      </a:r>
                      <a:endParaRPr lang="en-GB" sz="900" u="none" baseline="0" dirty="0">
                        <a:latin typeface="+mn-lt"/>
                      </a:endParaRPr>
                    </a:p>
                    <a:p>
                      <a:endParaRPr lang="en-GB" sz="900" u="none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97121"/>
              </p:ext>
            </p:extLst>
          </p:nvPr>
        </p:nvGraphicFramePr>
        <p:xfrm>
          <a:off x="286328" y="4119143"/>
          <a:ext cx="2904246" cy="2474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4246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26096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History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462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As historians</a:t>
                      </a:r>
                      <a:r>
                        <a:rPr lang="en-GB" sz="900" baseline="0" dirty="0"/>
                        <a:t>, pupils will learn about: </a:t>
                      </a:r>
                      <a:r>
                        <a:rPr lang="en-GB" sz="900" u="sng" baseline="0" dirty="0"/>
                        <a:t>Early Islamic Civilisation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/>
                        <a:t>Pupils will: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baseline="0" dirty="0"/>
                        <a:t>To find out about Baghdad’s role in the early Islamic civilization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baseline="0" dirty="0"/>
                        <a:t>To identify some similarities and differences between life in Baghdad and London in AD 900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baseline="0" dirty="0"/>
                        <a:t>To identify reasons why the early Islamic </a:t>
                      </a:r>
                      <a:r>
                        <a:rPr lang="en-US" sz="900" baseline="0" dirty="0" err="1"/>
                        <a:t>civilisation</a:t>
                      </a:r>
                      <a:r>
                        <a:rPr lang="en-US" sz="900" baseline="0" dirty="0"/>
                        <a:t> became a major power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/>
                        <a:t>Historical skills pupils will focus on are: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dirty="0"/>
                        <a:t>Use of historical sources to gain an understanding of the past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/>
                        <a:t>Make comparisons of different times in history.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704547"/>
              </p:ext>
            </p:extLst>
          </p:nvPr>
        </p:nvGraphicFramePr>
        <p:xfrm>
          <a:off x="286327" y="2958147"/>
          <a:ext cx="4063998" cy="1082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3998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9302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Music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6398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As musicians</a:t>
                      </a:r>
                      <a:r>
                        <a:rPr lang="en-GB" sz="900" baseline="0" dirty="0"/>
                        <a:t>, pupils will learn about: </a:t>
                      </a:r>
                      <a:r>
                        <a:rPr lang="en-GB" sz="900" u="sng" baseline="0" dirty="0"/>
                        <a:t>Listening and appraising</a:t>
                      </a:r>
                      <a:endParaRPr lang="en-GB" sz="900" u="sng" dirty="0"/>
                    </a:p>
                    <a:p>
                      <a:r>
                        <a:rPr lang="en-GB" sz="900" dirty="0"/>
                        <a:t>Pupils will:</a:t>
                      </a:r>
                    </a:p>
                    <a:p>
                      <a:endParaRPr lang="en-GB" sz="90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/>
                        <a:t>Develop their listening skills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/>
                        <a:t>Listen to music from a range of classical composers through</a:t>
                      </a:r>
                      <a:r>
                        <a:rPr lang="en-GB" sz="900" baseline="0" dirty="0"/>
                        <a:t> history</a:t>
                      </a:r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8209750"/>
              </p:ext>
            </p:extLst>
          </p:nvPr>
        </p:nvGraphicFramePr>
        <p:xfrm>
          <a:off x="9015019" y="3558360"/>
          <a:ext cx="2817669" cy="16336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7669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688776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Spanish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731221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dirty="0"/>
                        <a:t>As linguists</a:t>
                      </a:r>
                      <a:r>
                        <a:rPr lang="en-GB" sz="800" baseline="0" dirty="0"/>
                        <a:t>, pupils will learn </a:t>
                      </a:r>
                      <a:br>
                        <a:rPr lang="en-GB" sz="800" baseline="0" dirty="0"/>
                      </a:br>
                      <a:r>
                        <a:rPr lang="en-GB" sz="800" baseline="0" dirty="0" err="1"/>
                        <a:t>to:</a:t>
                      </a:r>
                      <a:r>
                        <a:rPr lang="en-GB" sz="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can ask &amp; answer questions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speak in simple language, express an opinion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develop appropriate pronunciation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show understanding of words &amp; phrases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appreciate stories, songs, poems &amp; rhymes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broaden vocabulary </a:t>
                      </a:r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9941" y="3360207"/>
            <a:ext cx="518205" cy="603556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570" y="3258739"/>
            <a:ext cx="517234" cy="599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536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DD98CEB9DE9B488FE633F1B472D131" ma:contentTypeVersion="13" ma:contentTypeDescription="Create a new document." ma:contentTypeScope="" ma:versionID="68870cd1611da0f1151bdf93322eb524">
  <xsd:schema xmlns:xsd="http://www.w3.org/2001/XMLSchema" xmlns:xs="http://www.w3.org/2001/XMLSchema" xmlns:p="http://schemas.microsoft.com/office/2006/metadata/properties" xmlns:ns2="81abe300-d9b9-4adc-b66e-f0391efc9b74" xmlns:ns3="c7e26a17-3c31-4f31-a43d-b937a1d062a2" targetNamespace="http://schemas.microsoft.com/office/2006/metadata/properties" ma:root="true" ma:fieldsID="716b6504022113751740aabeb543c7ab" ns2:_="" ns3:_="">
    <xsd:import namespace="81abe300-d9b9-4adc-b66e-f0391efc9b74"/>
    <xsd:import namespace="c7e26a17-3c31-4f31-a43d-b937a1d062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abe300-d9b9-4adc-b66e-f0391efc9b7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be81db06-e34f-41c1-bdb2-7522357d48d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e26a17-3c31-4f31-a43d-b937a1d062a2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a921a738-047a-4a55-810a-33a4cb6c3f06}" ma:internalName="TaxCatchAll" ma:showField="CatchAllData" ma:web="c7e26a17-3c31-4f31-a43d-b937a1d062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LengthInSeconds xmlns="81abe300-d9b9-4adc-b66e-f0391efc9b74" xsi:nil="true"/>
    <TaxCatchAll xmlns="c7e26a17-3c31-4f31-a43d-b937a1d062a2" xsi:nil="true"/>
    <lcf76f155ced4ddcb4097134ff3c332f xmlns="81abe300-d9b9-4adc-b66e-f0391efc9b7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E99CE2E-0B29-406F-81A3-5A6A2B4B065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1abe300-d9b9-4adc-b66e-f0391efc9b74"/>
    <ds:schemaRef ds:uri="c7e26a17-3c31-4f31-a43d-b937a1d062a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52F113-A4D3-43CF-9764-051F02BFDE0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0193AD0-4853-4872-B159-229F46858400}">
  <ds:schemaRefs>
    <ds:schemaRef ds:uri="http://schemas.microsoft.com/office/2006/metadata/properties"/>
    <ds:schemaRef ds:uri="http://schemas.microsoft.com/office/infopath/2007/PartnerControls"/>
    <ds:schemaRef ds:uri="fcc1bd2c-825c-40b9-91ed-8b856fa205af"/>
    <ds:schemaRef ds:uri="b868b0ca-b4a7-4d16-8543-e1dc3d3854a7"/>
    <ds:schemaRef ds:uri="81abe300-d9b9-4adc-b66e-f0391efc9b74"/>
    <ds:schemaRef ds:uri="c7e26a17-3c31-4f31-a43d-b937a1d062a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502</TotalTime>
  <Words>706</Words>
  <Application>Microsoft Office PowerPoint</Application>
  <PresentationFormat>Widescreen</PresentationFormat>
  <Paragraphs>92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Saba Khan</dc:creator>
  <cp:lastModifiedBy>Jacqueline Rockett</cp:lastModifiedBy>
  <cp:revision>49</cp:revision>
  <cp:lastPrinted>2020-12-14T09:13:21Z</cp:lastPrinted>
  <dcterms:created xsi:type="dcterms:W3CDTF">2020-12-13T10:33:27Z</dcterms:created>
  <dcterms:modified xsi:type="dcterms:W3CDTF">2025-10-26T10:24:24Z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0x0101000FDD98CEB9DE9B488FE633F1B472D131</vt:lpwstr>
  </property>
  <property fmtid="{D5CDD505-2E9C-101B-9397-08002B2CF9AE}" pid="3" name="Order">
    <vt:r8>4830000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