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C6F9C3"/>
    <a:srgbClr val="D3FFBD"/>
    <a:srgbClr val="8DF870"/>
    <a:srgbClr val="66FF66"/>
    <a:srgbClr val="A2F89E"/>
    <a:srgbClr val="62F35B"/>
    <a:srgbClr val="33CC33"/>
    <a:srgbClr val="008000"/>
    <a:srgbClr val="85F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D7E84F-22D6-4D6E-8A6C-9E37C35C0979}" v="1" dt="2025-12-18T09:58:09.4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8" autoAdjust="0"/>
    <p:restoredTop sz="94660"/>
  </p:normalViewPr>
  <p:slideViewPr>
    <p:cSldViewPr snapToGrid="0">
      <p:cViewPr varScale="1">
        <p:scale>
          <a:sx n="82" d="100"/>
          <a:sy n="82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78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61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384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21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272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6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134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5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872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00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70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77F63-9F67-4598-9E92-0E206EEA3AC9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070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6255" y="166255"/>
            <a:ext cx="11813309" cy="6530109"/>
          </a:xfrm>
          <a:prstGeom prst="rect">
            <a:avLst/>
          </a:prstGeom>
          <a:noFill/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041980"/>
              </p:ext>
            </p:extLst>
          </p:nvPr>
        </p:nvGraphicFramePr>
        <p:xfrm>
          <a:off x="390617" y="342945"/>
          <a:ext cx="2768219" cy="2516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8219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7677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English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212001">
                <a:tc>
                  <a:txBody>
                    <a:bodyPr/>
                    <a:lstStyle/>
                    <a:p>
                      <a:r>
                        <a:rPr lang="en-GB" sz="900" dirty="0"/>
                        <a:t>As authors, the poems we will be looking at this term are:</a:t>
                      </a:r>
                    </a:p>
                    <a:p>
                      <a:r>
                        <a:rPr lang="en-GB" sz="900" dirty="0"/>
                        <a:t>: In Flanders Field-John McCrae Dulce Est Decorum Est</a:t>
                      </a:r>
                    </a:p>
                    <a:p>
                      <a:r>
                        <a:rPr lang="en-GB" sz="900" dirty="0"/>
                        <a:t>Wilfred Owen For the Fallen-Laurence Binyon </a:t>
                      </a:r>
                    </a:p>
                    <a:p>
                      <a:r>
                        <a:rPr lang="en-GB" sz="900" dirty="0"/>
                        <a:t>My Boy Jack-Rudyard Kipling</a:t>
                      </a:r>
                    </a:p>
                    <a:p>
                      <a:endParaRPr lang="en-GB" sz="900" baseline="0" dirty="0"/>
                    </a:p>
                    <a:p>
                      <a:r>
                        <a:rPr lang="en-GB" sz="900" baseline="0" dirty="0"/>
                        <a:t>We will also be doing biographies on war poets and writing non-chronological reports on countries in North and </a:t>
                      </a:r>
                      <a:r>
                        <a:rPr lang="en-GB" sz="900" baseline="0"/>
                        <a:t>South America.</a:t>
                      </a:r>
                      <a:endParaRPr lang="en-GB" sz="900" baseline="0" dirty="0"/>
                    </a:p>
                    <a:p>
                      <a:endParaRPr lang="en-GB" sz="900" baseline="0" dirty="0"/>
                    </a:p>
                    <a:p>
                      <a:r>
                        <a:rPr lang="en-GB" sz="900" baseline="0" dirty="0"/>
                        <a:t> </a:t>
                      </a:r>
                      <a:r>
                        <a:rPr lang="en-GB" sz="900" u="sng" baseline="0" dirty="0"/>
                        <a:t>Reading skills pupils will focus on are:</a:t>
                      </a:r>
                    </a:p>
                    <a:p>
                      <a:r>
                        <a:rPr lang="en-GB" sz="900" baseline="0" dirty="0"/>
                        <a:t>Inference and deduction</a:t>
                      </a:r>
                    </a:p>
                    <a:p>
                      <a:r>
                        <a:rPr lang="en-GB" sz="900" baseline="0" dirty="0"/>
                        <a:t>Meaning of words</a:t>
                      </a:r>
                    </a:p>
                    <a:p>
                      <a:r>
                        <a:rPr lang="en-GB" sz="900" baseline="0" dirty="0"/>
                        <a:t>Vocabulary</a:t>
                      </a:r>
                    </a:p>
                    <a:p>
                      <a:r>
                        <a:rPr lang="en-GB" sz="900" baseline="0" dirty="0"/>
                        <a:t>Author’s choice of words.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742041"/>
              </p:ext>
            </p:extLst>
          </p:nvPr>
        </p:nvGraphicFramePr>
        <p:xfrm>
          <a:off x="3290224" y="346964"/>
          <a:ext cx="2782685" cy="25029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2685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4510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Maths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57862">
                <a:tc>
                  <a:txBody>
                    <a:bodyPr/>
                    <a:lstStyle/>
                    <a:p>
                      <a:r>
                        <a:rPr lang="en-GB" sz="900" dirty="0"/>
                        <a:t>As mathematicians, pupils</a:t>
                      </a:r>
                      <a:r>
                        <a:rPr lang="en-GB" sz="900" baseline="0" dirty="0"/>
                        <a:t> will</a:t>
                      </a:r>
                      <a:r>
                        <a:rPr lang="en-GB" sz="900" dirty="0"/>
                        <a:t> learn about:</a:t>
                      </a:r>
                    </a:p>
                    <a:p>
                      <a:r>
                        <a:rPr lang="en-GB" sz="900" b="1" u="sng" dirty="0"/>
                        <a:t>Fractions, decimals, percentages:</a:t>
                      </a:r>
                    </a:p>
                    <a:p>
                      <a:endParaRPr lang="en-GB" sz="900" u="sng" dirty="0"/>
                    </a:p>
                    <a:p>
                      <a:r>
                        <a:rPr lang="en-GB" sz="900" u="none" dirty="0"/>
                        <a:t>Finding equivalence between the 3.</a:t>
                      </a:r>
                    </a:p>
                    <a:p>
                      <a:r>
                        <a:rPr lang="en-GB" sz="900" u="none" dirty="0"/>
                        <a:t>Using division to find decimals</a:t>
                      </a:r>
                    </a:p>
                    <a:p>
                      <a:r>
                        <a:rPr lang="en-GB" sz="900" u="none" dirty="0"/>
                        <a:t>Multi- step problems</a:t>
                      </a:r>
                    </a:p>
                    <a:p>
                      <a:endParaRPr lang="en-GB" sz="900" u="none" dirty="0"/>
                    </a:p>
                    <a:p>
                      <a:r>
                        <a:rPr lang="en-GB" sz="900" b="1" u="sng" dirty="0"/>
                        <a:t>Ratio</a:t>
                      </a:r>
                    </a:p>
                    <a:p>
                      <a:r>
                        <a:rPr lang="en-GB" sz="900" u="none" dirty="0"/>
                        <a:t>Ratio and fractions</a:t>
                      </a:r>
                    </a:p>
                    <a:p>
                      <a:r>
                        <a:rPr lang="en-GB" sz="900" u="none" dirty="0"/>
                        <a:t>Scale drawings</a:t>
                      </a:r>
                    </a:p>
                    <a:p>
                      <a:r>
                        <a:rPr lang="en-GB" sz="900" u="none" dirty="0"/>
                        <a:t>Scale factors.</a:t>
                      </a:r>
                    </a:p>
                    <a:p>
                      <a:endParaRPr lang="en-GB" sz="900" dirty="0"/>
                    </a:p>
                    <a:p>
                      <a:r>
                        <a:rPr lang="en-GB" sz="900" b="1" u="sng" dirty="0"/>
                        <a:t>Algebra</a:t>
                      </a:r>
                    </a:p>
                    <a:p>
                      <a:r>
                        <a:rPr lang="en-GB" sz="900" b="1" u="sng" dirty="0"/>
                        <a:t> </a:t>
                      </a:r>
                    </a:p>
                    <a:p>
                      <a:r>
                        <a:rPr lang="en-GB" sz="900" b="0" u="none" dirty="0"/>
                        <a:t>Function machines, formulae and equations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203281"/>
              </p:ext>
            </p:extLst>
          </p:nvPr>
        </p:nvGraphicFramePr>
        <p:xfrm>
          <a:off x="6147129" y="343939"/>
          <a:ext cx="2808116" cy="2505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11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935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Science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75787">
                <a:tc>
                  <a:txBody>
                    <a:bodyPr/>
                    <a:lstStyle/>
                    <a:p>
                      <a:r>
                        <a:rPr lang="en-GB" sz="900" dirty="0"/>
                        <a:t>As scientists, pupils will learn about:</a:t>
                      </a:r>
                    </a:p>
                    <a:p>
                      <a:r>
                        <a:rPr lang="en-GB" sz="900" dirty="0"/>
                        <a:t>Living things and their habitats.</a:t>
                      </a:r>
                    </a:p>
                    <a:p>
                      <a:endParaRPr lang="en-GB" sz="900" dirty="0"/>
                    </a:p>
                    <a:p>
                      <a:r>
                        <a:rPr lang="en-GB" sz="900" dirty="0"/>
                        <a:t>Pupils will be taught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Classifying plants and animals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Describe how living things are classified into broad groups according to common observable characteristics and based on similarities and differences, including micro-organism, plants and animals.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374780"/>
              </p:ext>
            </p:extLst>
          </p:nvPr>
        </p:nvGraphicFramePr>
        <p:xfrm>
          <a:off x="9061202" y="352780"/>
          <a:ext cx="2816761" cy="2496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357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Computing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60561">
                <a:tc>
                  <a:txBody>
                    <a:bodyPr/>
                    <a:lstStyle/>
                    <a:p>
                      <a:r>
                        <a:rPr lang="en-GB" sz="900" dirty="0"/>
                        <a:t>As computer scientists</a:t>
                      </a:r>
                      <a:r>
                        <a:rPr lang="en-GB" sz="900" baseline="0" dirty="0"/>
                        <a:t>, pupils will learn about:</a:t>
                      </a:r>
                    </a:p>
                    <a:p>
                      <a:endParaRPr lang="en-GB" sz="900" baseline="0" dirty="0"/>
                    </a:p>
                    <a:p>
                      <a:r>
                        <a:rPr lang="en-GB" sz="900" baseline="0" dirty="0"/>
                        <a:t>Webpage creation.</a:t>
                      </a:r>
                    </a:p>
                    <a:p>
                      <a:endParaRPr lang="en-GB" sz="900" baseline="0" dirty="0"/>
                    </a:p>
                    <a:p>
                      <a:r>
                        <a:rPr lang="en-GB" sz="900" baseline="0" dirty="0"/>
                        <a:t>Pupils will be taught to:</a:t>
                      </a:r>
                    </a:p>
                    <a:p>
                      <a:endParaRPr lang="en-GB" sz="9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To review an existing website and structure.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Plan features of a website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Consider the ownership and use of images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Recognise the need for preview pages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Outline the need for navigation path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Recognise the implications of linking to content owned by other people.</a:t>
                      </a:r>
                    </a:p>
                    <a:p>
                      <a:endParaRPr lang="en-GB" sz="900" baseline="0" dirty="0"/>
                    </a:p>
                    <a:p>
                      <a:endParaRPr lang="en-GB" sz="9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769639"/>
              </p:ext>
            </p:extLst>
          </p:nvPr>
        </p:nvGraphicFramePr>
        <p:xfrm>
          <a:off x="4333083" y="3060469"/>
          <a:ext cx="3951935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51935">
                  <a:extLst>
                    <a:ext uri="{9D8B030D-6E8A-4147-A177-3AD203B41FA5}">
                      <a16:colId xmlns:a16="http://schemas.microsoft.com/office/drawing/2014/main" val="1574898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86745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470398" y="2943015"/>
            <a:ext cx="3491344" cy="103885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Curriculum Overview</a:t>
            </a:r>
          </a:p>
          <a:p>
            <a:pPr algn="ctr"/>
            <a:r>
              <a:rPr lang="en-GB" sz="2000" b="1" dirty="0"/>
              <a:t>Year 6</a:t>
            </a:r>
          </a:p>
          <a:p>
            <a:pPr algn="ctr"/>
            <a:r>
              <a:rPr lang="en-GB" sz="2000" b="1" dirty="0"/>
              <a:t>Spring Term 1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267741"/>
              </p:ext>
            </p:extLst>
          </p:nvPr>
        </p:nvGraphicFramePr>
        <p:xfrm>
          <a:off x="9061202" y="4119143"/>
          <a:ext cx="2816761" cy="2436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804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 &amp; PHSCE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083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As theologians, pupils will learn about: </a:t>
                      </a: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baseline="0" dirty="0"/>
                        <a:t>RE: </a:t>
                      </a:r>
                      <a:r>
                        <a:rPr lang="en-GB" sz="900" u="none" baseline="0" dirty="0"/>
                        <a:t>Is anything ever eternal?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none" baseline="0" dirty="0"/>
                        <a:t>Pupils will explore different beliefs on eternity and compare to other religions.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baseline="0" dirty="0"/>
                        <a:t>PSHE: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none" baseline="0" dirty="0"/>
                        <a:t>Dreams and Goals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/>
                    </a:p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407454"/>
              </p:ext>
            </p:extLst>
          </p:nvPr>
        </p:nvGraphicFramePr>
        <p:xfrm>
          <a:off x="6200775" y="4104898"/>
          <a:ext cx="2754470" cy="236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4470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0365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0608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Inter personal skills pupils will focus on are: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Making good decisions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Physical skills pupils will focus on are: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Static balances through developing and applying stance.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In dance pupils will be learning about and developing shapes and circles and create sequences of movement with these through partnering and artistry.</a:t>
                      </a:r>
                    </a:p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976165"/>
              </p:ext>
            </p:extLst>
          </p:nvPr>
        </p:nvGraphicFramePr>
        <p:xfrm>
          <a:off x="3290224" y="4105426"/>
          <a:ext cx="2786726" cy="24860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72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0266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812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artists</a:t>
                      </a:r>
                      <a:r>
                        <a:rPr lang="en-GB" sz="900" baseline="0" dirty="0"/>
                        <a:t>, pupils will learn about: print and activism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u="sng" dirty="0"/>
                    </a:p>
                    <a:p>
                      <a:r>
                        <a:rPr lang="en-GB" sz="900" u="none" dirty="0"/>
                        <a:t>The</a:t>
                      </a:r>
                      <a:r>
                        <a:rPr lang="en-GB" sz="900" u="none" baseline="0" dirty="0"/>
                        <a:t> focus artists pupils will learn about is that art can be used as a way of sharing passions and interests with their peers and community.</a:t>
                      </a:r>
                    </a:p>
                    <a:p>
                      <a:r>
                        <a:rPr lang="en-GB" sz="900" u="none" baseline="0" dirty="0"/>
                        <a:t>Pupils will:</a:t>
                      </a:r>
                    </a:p>
                    <a:p>
                      <a:endParaRPr lang="en-GB" sz="900" u="none" baseline="0" dirty="0"/>
                    </a:p>
                    <a:p>
                      <a:r>
                        <a:rPr lang="en-GB" sz="900" u="none" baseline="0" dirty="0"/>
                        <a:t>Understand that a carefully chosen image can be a powerful way to communicate as is direct and crosses boundaries </a:t>
                      </a:r>
                      <a:r>
                        <a:rPr lang="en-GB" sz="900" u="none" baseline="0"/>
                        <a:t>of language.</a:t>
                      </a:r>
                      <a:endParaRPr lang="en-GB" sz="900" u="none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0045"/>
              </p:ext>
            </p:extLst>
          </p:nvPr>
        </p:nvGraphicFramePr>
        <p:xfrm>
          <a:off x="286328" y="4119143"/>
          <a:ext cx="2904246" cy="2436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24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135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Geography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15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geographers, pupils will learn about: South America . Pupils will: • I can name &amp; locate counties, cities, regions &amp; features of South America • I can understand latitude, longitude, Equator, hemisphere, tropics, polar circles &amp; time zones • I can study a region Europe, and of the Americas • I can understand biomes, vegetation belts, land use, economic activity, distribution of resources etc. • I can use fieldwork to record &amp; explain areas Geography skills pupils will focus on are: • use maps, atlases, globes and digital/computer mapping to locate countries and describe features • use the eight points of a compass, four and six-figure grid references, symbols and key (including the use of Ordnance Survey maps) to build their knowledge</a:t>
                      </a:r>
                      <a:endParaRPr lang="en-GB" sz="9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074554"/>
              </p:ext>
            </p:extLst>
          </p:nvPr>
        </p:nvGraphicFramePr>
        <p:xfrm>
          <a:off x="286327" y="2958147"/>
          <a:ext cx="4063998" cy="1052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3998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302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Music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747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musicians, pupils will learn about: Listening and appraising Pupils will: • Develop their listening skills • Listen to music from a range of classical composers through history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6743384"/>
              </p:ext>
            </p:extLst>
          </p:nvPr>
        </p:nvGraphicFramePr>
        <p:xfrm>
          <a:off x="8063342" y="2972963"/>
          <a:ext cx="3814621" cy="1038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462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8194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Spanish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7332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linguists, pupils will learn </a:t>
                      </a:r>
                      <a:r>
                        <a:rPr lang="en-GB" sz="900" dirty="0" err="1"/>
                        <a:t>to:I</a:t>
                      </a:r>
                      <a:r>
                        <a:rPr lang="en-GB" sz="900" dirty="0"/>
                        <a:t> can ask &amp; answer questions • I can speak in simple language, express an opinion • I can develop appropriate pronunciation • I can show understanding of words &amp; phrases • I can appreciate stories, songs, poems &amp; rhymes • I can broaden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754" y="3264008"/>
            <a:ext cx="518205" cy="603556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70" y="3258739"/>
            <a:ext cx="517234" cy="59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36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6" ma:contentTypeDescription="Create a new document." ma:contentTypeScope="" ma:versionID="a65ff075e736d9e3699afc97243afad1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48099526251309956f20f9908258b331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81abe300-d9b9-4adc-b66e-f0391efc9b74" xsi:nil="true"/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97EA4F6-1C30-4C15-A958-3AF086D1DE84}"/>
</file>

<file path=customXml/itemProps2.xml><?xml version="1.0" encoding="utf-8"?>
<ds:datastoreItem xmlns:ds="http://schemas.openxmlformats.org/officeDocument/2006/customXml" ds:itemID="{43D35B78-005C-492B-8E07-DCAA90A352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8258B1-A0AE-444B-9C75-AE2121F17FFA}">
  <ds:schemaRefs>
    <ds:schemaRef ds:uri="http://schemas.microsoft.com/office/2006/metadata/properties"/>
    <ds:schemaRef ds:uri="http://schemas.microsoft.com/office/infopath/2007/PartnerControls"/>
    <ds:schemaRef ds:uri="fcc1bd2c-825c-40b9-91ed-8b856fa205af"/>
    <ds:schemaRef ds:uri="b868b0ca-b4a7-4d16-8543-e1dc3d3854a7"/>
    <ds:schemaRef ds:uri="81abe300-d9b9-4adc-b66e-f0391efc9b74"/>
    <ds:schemaRef ds:uri="c7e26a17-3c31-4f31-a43d-b937a1d062a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637</Words>
  <Application>Microsoft Office PowerPoint</Application>
  <PresentationFormat>Widescreen</PresentationFormat>
  <Paragraphs>86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Saba Khan</dc:creator>
  <cp:lastModifiedBy>Jacqueline Rockett</cp:lastModifiedBy>
  <cp:revision>30</cp:revision>
  <cp:lastPrinted>2020-12-14T09:13:21Z</cp:lastPrinted>
  <dcterms:created xsi:type="dcterms:W3CDTF">2020-12-13T10:33:27Z</dcterms:created>
  <dcterms:modified xsi:type="dcterms:W3CDTF">2025-12-18T09:59:57Z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Order">
    <vt:r8>350000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